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58" r:id="rId3"/>
    <p:sldId id="268" r:id="rId4"/>
    <p:sldId id="269" r:id="rId5"/>
    <p:sldId id="270" r:id="rId6"/>
    <p:sldId id="276" r:id="rId7"/>
    <p:sldId id="300" r:id="rId8"/>
    <p:sldId id="273" r:id="rId9"/>
    <p:sldId id="330" r:id="rId10"/>
    <p:sldId id="277" r:id="rId11"/>
    <p:sldId id="278" r:id="rId12"/>
    <p:sldId id="302" r:id="rId13"/>
    <p:sldId id="279" r:id="rId14"/>
    <p:sldId id="280" r:id="rId15"/>
    <p:sldId id="309" r:id="rId16"/>
    <p:sldId id="297" r:id="rId17"/>
    <p:sldId id="281" r:id="rId18"/>
    <p:sldId id="298" r:id="rId19"/>
    <p:sldId id="283" r:id="rId20"/>
    <p:sldId id="284" r:id="rId21"/>
    <p:sldId id="285" r:id="rId22"/>
    <p:sldId id="299" r:id="rId23"/>
    <p:sldId id="286" r:id="rId24"/>
    <p:sldId id="291" r:id="rId25"/>
    <p:sldId id="310" r:id="rId26"/>
    <p:sldId id="287" r:id="rId27"/>
    <p:sldId id="304" r:id="rId28"/>
    <p:sldId id="311" r:id="rId29"/>
    <p:sldId id="312" r:id="rId30"/>
    <p:sldId id="313" r:id="rId31"/>
    <p:sldId id="314" r:id="rId32"/>
    <p:sldId id="315" r:id="rId33"/>
    <p:sldId id="303" r:id="rId34"/>
    <p:sldId id="331" r:id="rId35"/>
    <p:sldId id="332" r:id="rId36"/>
    <p:sldId id="339" r:id="rId37"/>
    <p:sldId id="305" r:id="rId38"/>
    <p:sldId id="306" r:id="rId39"/>
    <p:sldId id="333" r:id="rId40"/>
    <p:sldId id="334" r:id="rId41"/>
    <p:sldId id="335" r:id="rId42"/>
    <p:sldId id="337" r:id="rId43"/>
    <p:sldId id="336" r:id="rId44"/>
    <p:sldId id="338" r:id="rId45"/>
    <p:sldId id="288" r:id="rId46"/>
    <p:sldId id="292" r:id="rId47"/>
    <p:sldId id="293" r:id="rId48"/>
    <p:sldId id="294" r:id="rId49"/>
    <p:sldId id="296" r:id="rId50"/>
    <p:sldId id="275" r:id="rId51"/>
    <p:sldId id="260" r:id="rId52"/>
    <p:sldId id="266" r:id="rId53"/>
    <p:sldId id="267" r:id="rId54"/>
    <p:sldId id="262" r:id="rId55"/>
    <p:sldId id="263" r:id="rId56"/>
    <p:sldId id="324" r:id="rId57"/>
    <p:sldId id="321" r:id="rId58"/>
    <p:sldId id="323" r:id="rId59"/>
    <p:sldId id="317" r:id="rId60"/>
    <p:sldId id="318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59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061058278140776"/>
          <c:y val="9.0102061650753906E-2"/>
          <c:w val="0.6922825134791456"/>
          <c:h val="0.56953152782829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Visina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Hegyes</c:v>
                </c:pt>
                <c:pt idx="1">
                  <c:v>Ostro</c:v>
                </c:pt>
                <c:pt idx="2">
                  <c:v>Bionatura</c:v>
                </c:pt>
                <c:pt idx="3">
                  <c:v>Titan</c:v>
                </c:pt>
                <c:pt idx="4">
                  <c:v>Alkor</c:v>
                </c:pt>
                <c:pt idx="5">
                  <c:v>Vulkan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170</c:v>
                </c:pt>
                <c:pt idx="1">
                  <c:v>148</c:v>
                </c:pt>
                <c:pt idx="2">
                  <c:v>144</c:v>
                </c:pt>
                <c:pt idx="3">
                  <c:v>137</c:v>
                </c:pt>
                <c:pt idx="4">
                  <c:v>129</c:v>
                </c:pt>
                <c:pt idx="5">
                  <c:v>89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Hegyes</c:v>
                </c:pt>
                <c:pt idx="1">
                  <c:v>Ostro</c:v>
                </c:pt>
                <c:pt idx="2">
                  <c:v>Bionatura</c:v>
                </c:pt>
                <c:pt idx="3">
                  <c:v>Titan</c:v>
                </c:pt>
                <c:pt idx="4">
                  <c:v>Alkor</c:v>
                </c:pt>
                <c:pt idx="5">
                  <c:v>Vulkan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Hegyes</c:v>
                </c:pt>
                <c:pt idx="1">
                  <c:v>Ostro</c:v>
                </c:pt>
                <c:pt idx="2">
                  <c:v>Bionatura</c:v>
                </c:pt>
                <c:pt idx="3">
                  <c:v>Titan</c:v>
                </c:pt>
                <c:pt idx="4">
                  <c:v>Alkor</c:v>
                </c:pt>
                <c:pt idx="5">
                  <c:v>Vulkan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84"/>
        <c:axId val="298833920"/>
        <c:axId val="298830112"/>
      </c:barChart>
      <c:catAx>
        <c:axId val="298833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98830112"/>
        <c:crosses val="autoZero"/>
        <c:auto val="1"/>
        <c:lblAlgn val="ctr"/>
        <c:lblOffset val="100"/>
        <c:noMultiLvlLbl val="0"/>
      </c:catAx>
      <c:valAx>
        <c:axId val="298830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98833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Sheet1!$P$7</c:f>
              <c:strCache>
                <c:ptCount val="1"/>
                <c:pt idx="0">
                  <c:v>Norma 150</c:v>
                </c:pt>
              </c:strCache>
            </c:strRef>
          </c:tx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ns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Sheet1!$O$8:$O$11</c:f>
              <c:strCache>
                <c:ptCount val="4"/>
                <c:pt idx="0">
                  <c:v>Ostro</c:v>
                </c:pt>
                <c:pt idx="1">
                  <c:v>Oberkumer</c:v>
                </c:pt>
                <c:pt idx="2">
                  <c:v>Alkor</c:v>
                </c:pt>
                <c:pt idx="3">
                  <c:v>Norma</c:v>
                </c:pt>
              </c:strCache>
            </c:strRef>
          </c:cat>
          <c:val>
            <c:numRef>
              <c:f>Sheet1!$P$8:$P$11</c:f>
              <c:numCache>
                <c:formatCode>General</c:formatCode>
                <c:ptCount val="4"/>
                <c:pt idx="3">
                  <c:v>2.4699999999999998</c:v>
                </c:pt>
              </c:numCache>
            </c:numRef>
          </c:val>
        </c:ser>
        <c:ser>
          <c:idx val="1"/>
          <c:order val="1"/>
          <c:tx>
            <c:strRef>
              <c:f>Sheet1!$Q$7</c:f>
              <c:strCache>
                <c:ptCount val="1"/>
                <c:pt idx="0">
                  <c:v>Norma 300</c:v>
                </c:pt>
              </c:strCache>
            </c:strRef>
          </c:tx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ns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Sheet1!$O$8:$O$11</c:f>
              <c:strCache>
                <c:ptCount val="4"/>
                <c:pt idx="0">
                  <c:v>Ostro</c:v>
                </c:pt>
                <c:pt idx="1">
                  <c:v>Oberkumer</c:v>
                </c:pt>
                <c:pt idx="2">
                  <c:v>Alkor</c:v>
                </c:pt>
                <c:pt idx="3">
                  <c:v>Norma</c:v>
                </c:pt>
              </c:strCache>
            </c:strRef>
          </c:cat>
          <c:val>
            <c:numRef>
              <c:f>Sheet1!$Q$8:$Q$11</c:f>
              <c:numCache>
                <c:formatCode>General</c:formatCode>
                <c:ptCount val="4"/>
                <c:pt idx="3">
                  <c:v>2.61</c:v>
                </c:pt>
              </c:numCache>
            </c:numRef>
          </c:val>
        </c:ser>
        <c:ser>
          <c:idx val="2"/>
          <c:order val="2"/>
          <c:tx>
            <c:strRef>
              <c:f>Sheet1!$R$7</c:f>
              <c:strCache>
                <c:ptCount val="1"/>
                <c:pt idx="0">
                  <c:v>Sorta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Sheet1!$O$8:$O$11</c:f>
              <c:strCache>
                <c:ptCount val="4"/>
                <c:pt idx="0">
                  <c:v>Ostro</c:v>
                </c:pt>
                <c:pt idx="1">
                  <c:v>Oberkumer</c:v>
                </c:pt>
                <c:pt idx="2">
                  <c:v>Alkor</c:v>
                </c:pt>
                <c:pt idx="3">
                  <c:v>Norma</c:v>
                </c:pt>
              </c:strCache>
            </c:strRef>
          </c:cat>
          <c:val>
            <c:numRef>
              <c:f>Sheet1!$R$8:$R$11</c:f>
              <c:numCache>
                <c:formatCode>General</c:formatCode>
                <c:ptCount val="4"/>
                <c:pt idx="0">
                  <c:v>2.13</c:v>
                </c:pt>
                <c:pt idx="1">
                  <c:v>3.8099999999999987</c:v>
                </c:pt>
                <c:pt idx="2">
                  <c:v>1.680000000000009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98830656"/>
        <c:axId val="298826848"/>
      </c:barChart>
      <c:catAx>
        <c:axId val="298830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entury Gothic" panose="020B0502020202020204" pitchFamily="34" charset="0"/>
              </a:defRPr>
            </a:pPr>
            <a:endParaRPr lang="en-US"/>
          </a:p>
        </c:txPr>
        <c:crossAx val="298826848"/>
        <c:crosses val="autoZero"/>
        <c:auto val="1"/>
        <c:lblAlgn val="ctr"/>
        <c:lblOffset val="100"/>
        <c:noMultiLvlLbl val="0"/>
      </c:catAx>
      <c:valAx>
        <c:axId val="298826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entury Gothic" panose="020B0502020202020204" pitchFamily="34" charset="0"/>
              </a:defRPr>
            </a:pPr>
            <a:endParaRPr lang="en-US"/>
          </a:p>
        </c:txPr>
        <c:crossAx val="2988306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5144870"/>
            <a:ext cx="767666" cy="1467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58" y="5144868"/>
            <a:ext cx="970042" cy="12933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11817" y="2968285"/>
            <a:ext cx="61815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s-Latn-BA" sz="4400" dirty="0" smtClean="0"/>
              <a:t>SPELTA </a:t>
            </a:r>
            <a:r>
              <a:rPr lang="bs-Latn-BA" sz="4400" dirty="0"/>
              <a:t>– </a:t>
            </a:r>
            <a:r>
              <a:rPr lang="bs-Latn-BA" sz="4400" i="1" dirty="0"/>
              <a:t>Triticum spelta </a:t>
            </a:r>
            <a:r>
              <a:rPr lang="bs-Latn-BA" sz="4400" dirty="0"/>
              <a:t>L</a:t>
            </a:r>
            <a:r>
              <a:rPr lang="bs-Latn-BA" sz="4400" i="1" dirty="0"/>
              <a:t>.</a:t>
            </a:r>
            <a:endParaRPr lang="bs-Latn-BA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2703932" y="5418314"/>
            <a:ext cx="4362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000" dirty="0" smtClean="0"/>
              <a:t>             </a:t>
            </a:r>
            <a:r>
              <a:rPr lang="bs-Latn-BA" sz="1600" dirty="0" smtClean="0"/>
              <a:t>UNIVERZITET U SARAJEVU</a:t>
            </a:r>
          </a:p>
          <a:p>
            <a:pPr algn="ctr"/>
            <a:r>
              <a:rPr lang="bs-Latn-BA" sz="1600" dirty="0" smtClean="0"/>
              <a:t>POLJOPRIVREDNO-PREHRAMBENI FAKULTET</a:t>
            </a:r>
            <a:endParaRPr lang="bs-Latn-BA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463720" y="6211670"/>
            <a:ext cx="2253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dirty="0" smtClean="0"/>
              <a:t>Prof. dr. Mirha </a:t>
            </a:r>
            <a:r>
              <a:rPr lang="bs-Latn-BA" dirty="0" smtClean="0"/>
              <a:t>ĐIKIĆ</a:t>
            </a:r>
          </a:p>
          <a:p>
            <a:r>
              <a:rPr lang="bs-Latn-BA" dirty="0" smtClean="0"/>
              <a:t>Prof. dr. Drena GADŽO</a:t>
            </a:r>
            <a:endParaRPr lang="bs-Latn-B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716" y="287228"/>
            <a:ext cx="5637764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9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Morfološke</a:t>
            </a:r>
            <a:r>
              <a:rPr lang="en-US" b="1" dirty="0"/>
              <a:t> i </a:t>
            </a:r>
            <a:r>
              <a:rPr lang="en-US" b="1" dirty="0" err="1"/>
              <a:t>biološke</a:t>
            </a:r>
            <a:r>
              <a:rPr lang="en-US" b="1" dirty="0"/>
              <a:t> </a:t>
            </a:r>
            <a:r>
              <a:rPr lang="en-US" b="1" dirty="0" err="1" smtClean="0"/>
              <a:t>karakteristike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525963"/>
          </a:xfrm>
        </p:spPr>
        <p:txBody>
          <a:bodyPr>
            <a:normAutofit fontScale="92500" lnSpcReduction="20000"/>
          </a:bodyPr>
          <a:lstStyle/>
          <a:p>
            <a:r>
              <a:rPr lang="bs-Latn-BA" i="1" dirty="0"/>
              <a:t>Korijen</a:t>
            </a:r>
            <a:r>
              <a:rPr lang="bs-Latn-BA" dirty="0"/>
              <a:t> </a:t>
            </a:r>
            <a:r>
              <a:rPr lang="bs-Latn-BA" dirty="0" smtClean="0"/>
              <a:t>- </a:t>
            </a:r>
            <a:r>
              <a:rPr lang="bs-Latn-BA" dirty="0"/>
              <a:t>dobro razvijen, velike usisne moći. Dobro koristi hranljive materije iz zemljišta pa i na tlima lošijih osobina daje dobre rezultate. </a:t>
            </a:r>
            <a:endParaRPr lang="en-US" dirty="0"/>
          </a:p>
          <a:p>
            <a:r>
              <a:rPr lang="bs-Latn-BA" i="1" dirty="0"/>
              <a:t>Stablo</a:t>
            </a:r>
            <a:r>
              <a:rPr lang="bs-Latn-BA" dirty="0"/>
              <a:t> </a:t>
            </a:r>
            <a:r>
              <a:rPr lang="bs-Latn-BA" dirty="0" smtClean="0"/>
              <a:t>- </a:t>
            </a:r>
            <a:r>
              <a:rPr lang="bs-Latn-BA" dirty="0"/>
              <a:t>uspravno, tanko, šuplje, sklono polijeganju, visoko od 1,4 do 2 metra, sa izraženim </a:t>
            </a:r>
            <a:r>
              <a:rPr lang="bs-Latn-BA" dirty="0" smtClean="0"/>
              <a:t>bokorenjem. </a:t>
            </a:r>
            <a:endParaRPr lang="en-US" dirty="0"/>
          </a:p>
          <a:p>
            <a:r>
              <a:rPr lang="bs-Latn-BA" i="1" dirty="0"/>
              <a:t>Listovi</a:t>
            </a:r>
            <a:r>
              <a:rPr lang="bs-Latn-BA" dirty="0"/>
              <a:t> </a:t>
            </a:r>
            <a:r>
              <a:rPr lang="bs-Latn-BA" dirty="0" smtClean="0"/>
              <a:t>- </a:t>
            </a:r>
            <a:r>
              <a:rPr lang="bs-Latn-BA" dirty="0"/>
              <a:t>uski, slabo ili nikako maljavi, zelene </a:t>
            </a:r>
            <a:r>
              <a:rPr lang="bs-Latn-BA" dirty="0" smtClean="0"/>
              <a:t>boje. </a:t>
            </a:r>
            <a:endParaRPr lang="en-US" dirty="0"/>
          </a:p>
          <a:p>
            <a:endParaRPr lang="en-US" dirty="0"/>
          </a:p>
        </p:txBody>
      </p:sp>
      <p:pic>
        <p:nvPicPr>
          <p:cNvPr id="2052" name="Picture 4" descr="Image result for spel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3658199" cy="37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72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Morfološke i biološke osobine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19800" cy="4525963"/>
          </a:xfrm>
        </p:spPr>
        <p:txBody>
          <a:bodyPr>
            <a:normAutofit fontScale="70000" lnSpcReduction="20000"/>
          </a:bodyPr>
          <a:lstStyle/>
          <a:p>
            <a:r>
              <a:rPr lang="bs-Latn-BA" i="1" dirty="0"/>
              <a:t>Klasovi</a:t>
            </a:r>
            <a:r>
              <a:rPr lang="bs-Latn-BA" dirty="0"/>
              <a:t> su dužine od 12 do 20 cm, rastresiti, sadrže od 15 do 20 klasića, bez osja. Vreteno klasa je lako lomljivo. </a:t>
            </a:r>
            <a:endParaRPr lang="bs-Latn-BA" dirty="0" smtClean="0"/>
          </a:p>
          <a:p>
            <a:r>
              <a:rPr lang="bs-Latn-BA" dirty="0" smtClean="0"/>
              <a:t>Samooplodna </a:t>
            </a:r>
            <a:r>
              <a:rPr lang="bs-Latn-BA" dirty="0"/>
              <a:t>je vrsta, a cvjetanje i oplodnja u jednom klasu traju 2-3 dana. U klasiću nakon oplodnje obično se nalaze dva, a rjeđe tri zrna čvrsto obavijena pljevama i pljevicama. </a:t>
            </a:r>
            <a:endParaRPr lang="bs-Latn-BA" dirty="0" smtClean="0"/>
          </a:p>
          <a:p>
            <a:r>
              <a:rPr lang="bs-Latn-BA" dirty="0" smtClean="0"/>
              <a:t>Udio </a:t>
            </a:r>
            <a:r>
              <a:rPr lang="bs-Latn-BA" dirty="0"/>
              <a:t>pljevica može biti od 20 do 45%, što je sortna osobina. </a:t>
            </a:r>
            <a:endParaRPr lang="bs-Latn-BA" dirty="0" smtClean="0"/>
          </a:p>
          <a:p>
            <a:r>
              <a:rPr lang="bs-Latn-BA" dirty="0" smtClean="0"/>
              <a:t>Odstranjivanje </a:t>
            </a:r>
            <a:r>
              <a:rPr lang="bs-Latn-BA" dirty="0"/>
              <a:t>pljevičastog omotača moguće je u mašinama ljuštilicama, što poskupljuje proizvodnju, a s  druge strane, prisustvo pljevica omogućava otpornost spelte prema gljivičnim oboljenjima i nekim štetočinama. </a:t>
            </a:r>
            <a:endParaRPr lang="bs-Latn-BA" dirty="0" smtClean="0"/>
          </a:p>
          <a:p>
            <a:endParaRPr lang="bs-Latn-BA" dirty="0" smtClean="0"/>
          </a:p>
          <a:p>
            <a:endParaRPr lang="en-US" dirty="0"/>
          </a:p>
        </p:txBody>
      </p:sp>
      <p:pic>
        <p:nvPicPr>
          <p:cNvPr id="1026" name="Picture 2" descr="Image result for spel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95400"/>
            <a:ext cx="2286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43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Morfološke i biološke osobine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92500" lnSpcReduction="20000"/>
          </a:bodyPr>
          <a:lstStyle/>
          <a:p>
            <a:r>
              <a:rPr lang="bs-Latn-BA" i="1" dirty="0"/>
              <a:t>Zrno</a:t>
            </a:r>
            <a:r>
              <a:rPr lang="bs-Latn-BA" dirty="0"/>
              <a:t> je izduženo, staklavo, sa slabo izraženom bradicom, svijetlosmeđe boje. </a:t>
            </a:r>
          </a:p>
          <a:p>
            <a:r>
              <a:rPr lang="bs-Latn-BA" dirty="0"/>
              <a:t>Apsolutna masa sjemena je od 35 do 42 grama, </a:t>
            </a:r>
          </a:p>
          <a:p>
            <a:r>
              <a:rPr lang="bs-Latn-BA" dirty="0"/>
              <a:t>a hektolitarska 75-80 kg. </a:t>
            </a:r>
          </a:p>
          <a:p>
            <a:r>
              <a:rPr lang="bs-Latn-BA" dirty="0"/>
              <a:t>Većina sorata spelte su ozime, ali postoje i jare.</a:t>
            </a:r>
          </a:p>
          <a:p>
            <a:endParaRPr lang="en-US" dirty="0"/>
          </a:p>
        </p:txBody>
      </p:sp>
      <p:pic>
        <p:nvPicPr>
          <p:cNvPr id="1026" name="Picture 2" descr="Image result for spelta zr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3886200" cy="24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25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:\drena fotosi knjiga\IMG_005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3" t="8324" r="8640" b="19398"/>
          <a:stretch>
            <a:fillRect/>
          </a:stretch>
        </p:blipFill>
        <p:spPr bwMode="auto">
          <a:xfrm>
            <a:off x="2057400" y="1143000"/>
            <a:ext cx="4436110" cy="29076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57400" y="4876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/>
              <a:t>Spelta -  klas, zrno bez pljevica i pljevičavo zrno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59436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 smtClean="0"/>
              <a:t>L</a:t>
            </a:r>
            <a:r>
              <a:rPr lang="en-US" dirty="0" err="1" smtClean="0"/>
              <a:t>omljiv</a:t>
            </a:r>
            <a:r>
              <a:rPr lang="bs-Latn-BA" dirty="0" smtClean="0"/>
              <a:t>o</a:t>
            </a:r>
            <a:r>
              <a:rPr lang="en-US" dirty="0" smtClean="0"/>
              <a:t> </a:t>
            </a:r>
            <a:r>
              <a:rPr lang="en-US" dirty="0" err="1" smtClean="0"/>
              <a:t>vreteno</a:t>
            </a:r>
            <a:r>
              <a:rPr lang="en-US" dirty="0" smtClean="0"/>
              <a:t> </a:t>
            </a:r>
            <a:r>
              <a:rPr lang="en-US" dirty="0" err="1"/>
              <a:t>klasa</a:t>
            </a:r>
            <a:r>
              <a:rPr lang="en-US" dirty="0"/>
              <a:t> i </a:t>
            </a:r>
            <a:r>
              <a:rPr lang="en-US" dirty="0" err="1" smtClean="0"/>
              <a:t>pljevičasti</a:t>
            </a:r>
            <a:r>
              <a:rPr lang="en-US" dirty="0" smtClean="0"/>
              <a:t> plod</a:t>
            </a:r>
            <a:r>
              <a:rPr lang="bs-Latn-BA" dirty="0"/>
              <a:t> </a:t>
            </a:r>
            <a:r>
              <a:rPr lang="bs-Latn-BA" dirty="0" smtClean="0"/>
              <a:t>– glavne karatkteristike spelte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34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Uslovi</a:t>
            </a:r>
            <a:r>
              <a:rPr lang="en-US" b="1" dirty="0"/>
              <a:t> </a:t>
            </a:r>
            <a:r>
              <a:rPr lang="en-US" b="1" dirty="0" err="1" smtClean="0"/>
              <a:t>uspijevanja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bs-Latn-BA" dirty="0" smtClean="0"/>
              <a:t>U </a:t>
            </a:r>
            <a:r>
              <a:rPr lang="bs-Latn-BA" dirty="0"/>
              <a:t>uslovima umjerenog klimata daje dobre rezultate. </a:t>
            </a:r>
            <a:endParaRPr lang="bs-Latn-BA" dirty="0" smtClean="0"/>
          </a:p>
          <a:p>
            <a:r>
              <a:rPr lang="pl-PL" dirty="0" smtClean="0"/>
              <a:t>Pogodna </a:t>
            </a:r>
            <a:r>
              <a:rPr lang="pl-PL" dirty="0"/>
              <a:t>je za uzgoj </a:t>
            </a:r>
            <a:r>
              <a:rPr lang="pl-PL" dirty="0" smtClean="0"/>
              <a:t>u </a:t>
            </a:r>
            <a:r>
              <a:rPr lang="en-US" dirty="0" err="1" smtClean="0"/>
              <a:t>hladnijim</a:t>
            </a:r>
            <a:r>
              <a:rPr lang="en-US" dirty="0" smtClean="0"/>
              <a:t> </a:t>
            </a:r>
            <a:r>
              <a:rPr lang="en-US" dirty="0" err="1"/>
              <a:t>područjima</a:t>
            </a:r>
            <a:r>
              <a:rPr lang="en-US" dirty="0"/>
              <a:t>.</a:t>
            </a:r>
          </a:p>
          <a:p>
            <a:r>
              <a:rPr lang="en-US" dirty="0" err="1"/>
              <a:t>Najpovoljnija</a:t>
            </a:r>
            <a:r>
              <a:rPr lang="en-US" dirty="0"/>
              <a:t> </a:t>
            </a:r>
            <a:r>
              <a:rPr lang="en-US" dirty="0" err="1" smtClean="0"/>
              <a:t>temperatura</a:t>
            </a:r>
            <a:r>
              <a:rPr lang="bs-Latn-BA" dirty="0" smtClean="0"/>
              <a:t> </a:t>
            </a:r>
            <a:r>
              <a:rPr lang="pl-PL" dirty="0" smtClean="0"/>
              <a:t>za </a:t>
            </a:r>
            <a:r>
              <a:rPr lang="pl-PL" dirty="0"/>
              <a:t>klijanje i nicanje </a:t>
            </a:r>
            <a:r>
              <a:rPr lang="pl-PL" dirty="0" smtClean="0"/>
              <a:t>su 14-20</a:t>
            </a:r>
            <a:r>
              <a:rPr lang="pl-PL" baseline="30000" dirty="0" smtClean="0"/>
              <a:t>0</a:t>
            </a:r>
            <a:r>
              <a:rPr lang="pl-PL" dirty="0" smtClean="0"/>
              <a:t> C</a:t>
            </a:r>
            <a:r>
              <a:rPr lang="pl-PL" dirty="0"/>
              <a:t>. Pri </a:t>
            </a:r>
            <a:r>
              <a:rPr lang="pl-PL" dirty="0" smtClean="0"/>
              <a:t>takvim </a:t>
            </a:r>
            <a:r>
              <a:rPr lang="en-US" dirty="0" err="1" smtClean="0"/>
              <a:t>temperaturama</a:t>
            </a:r>
            <a:r>
              <a:rPr lang="en-US" dirty="0" smtClean="0"/>
              <a:t> </a:t>
            </a:r>
            <a:r>
              <a:rPr lang="en-US" dirty="0" err="1" smtClean="0"/>
              <a:t>razdoblje</a:t>
            </a:r>
            <a:r>
              <a:rPr lang="bs-Latn-BA" dirty="0" smtClean="0"/>
              <a:t> </a:t>
            </a:r>
            <a:r>
              <a:rPr lang="pl-PL" dirty="0" smtClean="0"/>
              <a:t>od </a:t>
            </a:r>
            <a:r>
              <a:rPr lang="pl-PL" dirty="0"/>
              <a:t>sjetve do nicanja traje </a:t>
            </a:r>
            <a:r>
              <a:rPr lang="pl-PL" dirty="0" smtClean="0"/>
              <a:t>5-7 </a:t>
            </a:r>
            <a:r>
              <a:rPr lang="en-US" dirty="0" smtClean="0"/>
              <a:t>dana</a:t>
            </a:r>
            <a:r>
              <a:rPr lang="en-US" dirty="0"/>
              <a:t>. </a:t>
            </a:r>
            <a:endParaRPr lang="bs-Latn-BA" dirty="0" smtClean="0"/>
          </a:p>
          <a:p>
            <a:r>
              <a:rPr lang="en-US" dirty="0" err="1" smtClean="0"/>
              <a:t>Kod</a:t>
            </a:r>
            <a:r>
              <a:rPr lang="en-US" dirty="0" smtClean="0"/>
              <a:t> </a:t>
            </a:r>
            <a:r>
              <a:rPr lang="en-US" dirty="0"/>
              <a:t>temperature </a:t>
            </a:r>
            <a:r>
              <a:rPr lang="en-US" dirty="0" smtClean="0"/>
              <a:t>7-8</a:t>
            </a:r>
            <a:r>
              <a:rPr lang="pl-PL" baseline="30000" dirty="0"/>
              <a:t>0</a:t>
            </a:r>
            <a:r>
              <a:rPr lang="pl-PL" dirty="0"/>
              <a:t> </a:t>
            </a:r>
            <a:r>
              <a:rPr lang="pl-PL" dirty="0" smtClean="0"/>
              <a:t>C  spelta </a:t>
            </a:r>
            <a:r>
              <a:rPr lang="pl-PL" dirty="0"/>
              <a:t>niče za 17-20 dana</a:t>
            </a:r>
            <a:r>
              <a:rPr lang="pl-PL" dirty="0" smtClean="0"/>
              <a:t>, </a:t>
            </a:r>
            <a:r>
              <a:rPr lang="en-US" dirty="0" smtClean="0"/>
              <a:t>a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nižim</a:t>
            </a:r>
            <a:r>
              <a:rPr lang="en-US" dirty="0"/>
              <a:t> </a:t>
            </a:r>
            <a:r>
              <a:rPr lang="en-US" dirty="0" err="1" smtClean="0"/>
              <a:t>temperaturama</a:t>
            </a:r>
            <a:r>
              <a:rPr lang="bs-Latn-BA" dirty="0" smtClean="0"/>
              <a:t> </a:t>
            </a:r>
            <a:r>
              <a:rPr lang="pl-PL" dirty="0" smtClean="0"/>
              <a:t>klijanje </a:t>
            </a:r>
            <a:r>
              <a:rPr lang="pl-PL" dirty="0"/>
              <a:t>i nicanje je </a:t>
            </a:r>
            <a:r>
              <a:rPr lang="pl-PL" dirty="0" smtClean="0"/>
              <a:t>još </a:t>
            </a:r>
            <a:r>
              <a:rPr lang="en-US" dirty="0" err="1" smtClean="0"/>
              <a:t>sporije</a:t>
            </a:r>
            <a:r>
              <a:rPr lang="en-US" dirty="0"/>
              <a:t>. </a:t>
            </a:r>
            <a:endParaRPr lang="bs-Latn-BA" dirty="0" smtClean="0"/>
          </a:p>
          <a:p>
            <a:r>
              <a:rPr lang="en-US" dirty="0" err="1" smtClean="0"/>
              <a:t>Kad</a:t>
            </a:r>
            <a:r>
              <a:rPr lang="bs-Latn-BA" dirty="0" smtClean="0"/>
              <a:t>a spelta</a:t>
            </a:r>
            <a:r>
              <a:rPr lang="en-US" dirty="0" smtClean="0"/>
              <a:t> </a:t>
            </a:r>
            <a:r>
              <a:rPr lang="en-US" dirty="0" err="1"/>
              <a:t>razvije</a:t>
            </a:r>
            <a:r>
              <a:rPr lang="en-US" dirty="0"/>
              <a:t> </a:t>
            </a:r>
            <a:r>
              <a:rPr lang="en-US" dirty="0" smtClean="0"/>
              <a:t>2-3</a:t>
            </a:r>
            <a:r>
              <a:rPr lang="bs-Latn-BA" dirty="0" smtClean="0"/>
              <a:t> </a:t>
            </a:r>
            <a:r>
              <a:rPr lang="pl-PL" dirty="0" smtClean="0"/>
              <a:t>lista</a:t>
            </a:r>
            <a:r>
              <a:rPr lang="pl-PL" dirty="0"/>
              <a:t>, ako je dobro </a:t>
            </a:r>
            <a:r>
              <a:rPr lang="pl-PL" dirty="0" smtClean="0"/>
              <a:t>ishranjena </a:t>
            </a:r>
            <a:r>
              <a:rPr lang="nl-NL" dirty="0" smtClean="0"/>
              <a:t>i ukorijenjen</a:t>
            </a:r>
            <a:r>
              <a:rPr lang="bs-Latn-BA" dirty="0" smtClean="0"/>
              <a:t>a</a:t>
            </a:r>
            <a:r>
              <a:rPr lang="en-US" dirty="0" smtClean="0"/>
              <a:t>, </a:t>
            </a:r>
            <a:r>
              <a:rPr lang="en-US" dirty="0" err="1" smtClean="0"/>
              <a:t>može</a:t>
            </a:r>
            <a:r>
              <a:rPr lang="bs-Latn-BA" dirty="0" smtClean="0"/>
              <a:t> </a:t>
            </a:r>
            <a:r>
              <a:rPr lang="en-US" dirty="0" err="1" smtClean="0"/>
              <a:t>podnijeti</a:t>
            </a:r>
            <a:r>
              <a:rPr lang="en-US" dirty="0" smtClean="0"/>
              <a:t> </a:t>
            </a:r>
            <a:r>
              <a:rPr lang="en-US" dirty="0"/>
              <a:t>temperature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smtClean="0"/>
              <a:t>do</a:t>
            </a:r>
            <a:r>
              <a:rPr lang="bs-Latn-BA" dirty="0" smtClean="0"/>
              <a:t> </a:t>
            </a:r>
            <a:r>
              <a:rPr lang="en-US" b="1" dirty="0" smtClean="0"/>
              <a:t>-25</a:t>
            </a:r>
            <a:r>
              <a:rPr lang="pl-PL" b="1" baseline="30000" dirty="0"/>
              <a:t>0</a:t>
            </a:r>
            <a:r>
              <a:rPr lang="pl-PL" b="1" dirty="0"/>
              <a:t> </a:t>
            </a:r>
            <a:r>
              <a:rPr lang="pl-PL" b="1" dirty="0" smtClean="0"/>
              <a:t>C</a:t>
            </a:r>
            <a:r>
              <a:rPr lang="en-US" dirty="0" smtClean="0"/>
              <a:t>, </a:t>
            </a:r>
            <a:r>
              <a:rPr lang="en-US" dirty="0"/>
              <a:t>a </a:t>
            </a:r>
            <a:r>
              <a:rPr lang="en-US" dirty="0" err="1" smtClean="0"/>
              <a:t>prekriven</a:t>
            </a:r>
            <a:r>
              <a:rPr lang="bs-Latn-BA" dirty="0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snježnim</a:t>
            </a:r>
            <a:r>
              <a:rPr lang="bs-Latn-BA" dirty="0" smtClean="0"/>
              <a:t> </a:t>
            </a:r>
            <a:r>
              <a:rPr lang="en-US" dirty="0" err="1" smtClean="0"/>
              <a:t>pokrivačem</a:t>
            </a:r>
            <a:r>
              <a:rPr lang="en-US" dirty="0" smtClean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niže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30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b="1" dirty="0" smtClean="0"/>
              <a:t>Uslovi uspijevanja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bs-Latn-BA" dirty="0"/>
              <a:t>Otpornija je na niske temperature od obične pšenice, a takođe i manje osjetljiva na dugo zadržavanje snježnog pokrivača. </a:t>
            </a:r>
          </a:p>
          <a:p>
            <a:r>
              <a:rPr lang="bs-Latn-BA" dirty="0"/>
              <a:t>Odnos prema niskim temperaturama zavisi od sorte, faze rasta i razvića, kao i procesa kaljenja. </a:t>
            </a:r>
          </a:p>
          <a:p>
            <a:r>
              <a:rPr lang="bs-Latn-BA" dirty="0"/>
              <a:t>Za strna žita, pa tako i speltu, temperature preko 30</a:t>
            </a:r>
            <a:r>
              <a:rPr lang="bs-Latn-BA" baseline="30000" dirty="0"/>
              <a:t>0</a:t>
            </a:r>
            <a:r>
              <a:rPr lang="bs-Latn-BA" dirty="0"/>
              <a:t>C su nepoželjne  i djeluju na skraćenje vegetacije.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48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Uslovi uspijevanja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864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</a:t>
            </a:r>
            <a:r>
              <a:rPr lang="bs-Latn-BA" dirty="0" smtClean="0"/>
              <a:t>o</a:t>
            </a:r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/>
              <a:t>vegetacije</a:t>
            </a:r>
            <a:r>
              <a:rPr lang="en-US" dirty="0"/>
              <a:t> </a:t>
            </a:r>
            <a:r>
              <a:rPr lang="en-US" dirty="0" err="1"/>
              <a:t>potrebno</a:t>
            </a:r>
            <a:r>
              <a:rPr lang="en-US" dirty="0"/>
              <a:t> </a:t>
            </a:r>
            <a:r>
              <a:rPr lang="en-US" dirty="0" smtClean="0"/>
              <a:t>je</a:t>
            </a:r>
            <a:r>
              <a:rPr lang="bs-Latn-BA" dirty="0" smtClean="0"/>
              <a:t> </a:t>
            </a:r>
            <a:r>
              <a:rPr lang="en-US" dirty="0" smtClean="0"/>
              <a:t>500-700 </a:t>
            </a:r>
            <a:r>
              <a:rPr lang="en-US" dirty="0"/>
              <a:t>mm dobro </a:t>
            </a:r>
            <a:r>
              <a:rPr lang="en-US" dirty="0" err="1" smtClean="0"/>
              <a:t>raspoređenih</a:t>
            </a:r>
            <a:r>
              <a:rPr lang="bs-Latn-BA" dirty="0" smtClean="0"/>
              <a:t> </a:t>
            </a:r>
            <a:r>
              <a:rPr lang="pl-PL" dirty="0" smtClean="0"/>
              <a:t>oborina</a:t>
            </a:r>
            <a:r>
              <a:rPr lang="pl-PL" dirty="0"/>
              <a:t>. </a:t>
            </a:r>
            <a:endParaRPr lang="pl-PL" dirty="0" smtClean="0"/>
          </a:p>
          <a:p>
            <a:r>
              <a:rPr lang="pl-PL" dirty="0" smtClean="0"/>
              <a:t>Na </a:t>
            </a:r>
            <a:r>
              <a:rPr lang="pl-PL" dirty="0"/>
              <a:t>nedostatak vlage </a:t>
            </a:r>
            <a:r>
              <a:rPr lang="pl-PL" dirty="0" smtClean="0"/>
              <a:t>spelta je </a:t>
            </a:r>
            <a:r>
              <a:rPr lang="en-US" dirty="0" err="1" smtClean="0"/>
              <a:t>najosjetljivij</a:t>
            </a:r>
            <a:r>
              <a:rPr lang="bs-Latn-BA" dirty="0" smtClean="0"/>
              <a:t>a</a:t>
            </a:r>
            <a:r>
              <a:rPr lang="en-US" dirty="0" smtClean="0"/>
              <a:t> </a:t>
            </a:r>
            <a:r>
              <a:rPr lang="en-US" dirty="0"/>
              <a:t>u </a:t>
            </a:r>
            <a:r>
              <a:rPr lang="en-US" dirty="0" err="1"/>
              <a:t>fazi</a:t>
            </a:r>
            <a:r>
              <a:rPr lang="en-US" dirty="0"/>
              <a:t> </a:t>
            </a:r>
            <a:r>
              <a:rPr lang="en-US" dirty="0" err="1"/>
              <a:t>vlatanja</a:t>
            </a:r>
            <a:r>
              <a:rPr lang="en-US" dirty="0"/>
              <a:t> i </a:t>
            </a:r>
            <a:r>
              <a:rPr lang="en-US" dirty="0" smtClean="0"/>
              <a:t>t</a:t>
            </a:r>
            <a:r>
              <a:rPr lang="bs-Latn-BA" dirty="0" smtClean="0"/>
              <a:t>o</a:t>
            </a:r>
            <a:r>
              <a:rPr lang="en-US" dirty="0" err="1" smtClean="0"/>
              <a:t>kom</a:t>
            </a:r>
            <a:r>
              <a:rPr lang="bs-Latn-BA" dirty="0" smtClean="0"/>
              <a:t> </a:t>
            </a:r>
            <a:r>
              <a:rPr lang="en-US" dirty="0" err="1" smtClean="0"/>
              <a:t>formiranja</a:t>
            </a:r>
            <a:r>
              <a:rPr lang="en-US" dirty="0" smtClean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nalijevanja</a:t>
            </a:r>
            <a:r>
              <a:rPr lang="en-US" dirty="0"/>
              <a:t> </a:t>
            </a:r>
            <a:r>
              <a:rPr lang="en-US" dirty="0" err="1"/>
              <a:t>zrna</a:t>
            </a:r>
            <a:r>
              <a:rPr lang="en-US" dirty="0"/>
              <a:t>. </a:t>
            </a:r>
            <a:endParaRPr lang="bs-Latn-BA" dirty="0" smtClean="0"/>
          </a:p>
          <a:p>
            <a:r>
              <a:rPr lang="en-US" dirty="0" err="1" smtClean="0"/>
              <a:t>Kritično</a:t>
            </a:r>
            <a:r>
              <a:rPr lang="bs-Latn-BA" dirty="0" smtClean="0"/>
              <a:t> </a:t>
            </a:r>
            <a:r>
              <a:rPr lang="pl-PL" dirty="0" smtClean="0"/>
              <a:t>razdoblje </a:t>
            </a:r>
            <a:r>
              <a:rPr lang="pl-PL" dirty="0"/>
              <a:t>u odnosu na suvišnu </a:t>
            </a:r>
            <a:r>
              <a:rPr lang="pl-PL" dirty="0" smtClean="0"/>
              <a:t>vlagu je </a:t>
            </a:r>
            <a:r>
              <a:rPr lang="pl-PL" dirty="0"/>
              <a:t>pred kraj </a:t>
            </a:r>
            <a:r>
              <a:rPr lang="pl-PL" dirty="0" smtClean="0"/>
              <a:t>vegetacije.</a:t>
            </a:r>
            <a:endParaRPr lang="pl-PL" dirty="0"/>
          </a:p>
          <a:p>
            <a:r>
              <a:rPr lang="en-US" dirty="0" err="1"/>
              <a:t>Stres</a:t>
            </a:r>
            <a:r>
              <a:rPr lang="en-US" dirty="0"/>
              <a:t> </a:t>
            </a:r>
            <a:r>
              <a:rPr lang="en-US" dirty="0" err="1"/>
              <a:t>uzrokovan</a:t>
            </a:r>
            <a:r>
              <a:rPr lang="en-US" dirty="0"/>
              <a:t> </a:t>
            </a:r>
            <a:r>
              <a:rPr lang="en-US" dirty="0" err="1" smtClean="0"/>
              <a:t>visokim</a:t>
            </a:r>
            <a:r>
              <a:rPr lang="bs-Latn-BA" dirty="0" smtClean="0"/>
              <a:t> </a:t>
            </a:r>
            <a:r>
              <a:rPr lang="en-US" dirty="0" err="1" smtClean="0"/>
              <a:t>ili</a:t>
            </a:r>
            <a:r>
              <a:rPr lang="en-US" dirty="0" smtClean="0"/>
              <a:t> </a:t>
            </a:r>
            <a:r>
              <a:rPr lang="en-US" dirty="0" err="1"/>
              <a:t>niskim</a:t>
            </a:r>
            <a:r>
              <a:rPr lang="en-US" dirty="0"/>
              <a:t> </a:t>
            </a:r>
            <a:r>
              <a:rPr lang="en-US" dirty="0" err="1"/>
              <a:t>temperaturama</a:t>
            </a:r>
            <a:r>
              <a:rPr lang="en-US" dirty="0"/>
              <a:t> </a:t>
            </a:r>
            <a:r>
              <a:rPr lang="en-US" dirty="0" smtClean="0"/>
              <a:t>t</a:t>
            </a:r>
            <a:r>
              <a:rPr lang="bs-Latn-BA" dirty="0" smtClean="0"/>
              <a:t>o</a:t>
            </a:r>
            <a:r>
              <a:rPr lang="en-US" dirty="0" err="1" smtClean="0"/>
              <a:t>kom</a:t>
            </a:r>
            <a:r>
              <a:rPr lang="bs-Latn-BA" dirty="0" smtClean="0"/>
              <a:t> </a:t>
            </a:r>
            <a:r>
              <a:rPr lang="en-US" dirty="0" err="1" smtClean="0"/>
              <a:t>cvatnje</a:t>
            </a:r>
            <a:r>
              <a:rPr lang="en-US" dirty="0" smtClean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nalijevanja</a:t>
            </a:r>
            <a:r>
              <a:rPr lang="en-US" dirty="0"/>
              <a:t> </a:t>
            </a:r>
            <a:r>
              <a:rPr lang="en-US" dirty="0" err="1"/>
              <a:t>zrna</a:t>
            </a:r>
            <a:r>
              <a:rPr lang="en-US" dirty="0"/>
              <a:t> </a:t>
            </a:r>
            <a:r>
              <a:rPr lang="en-US" dirty="0" err="1" smtClean="0"/>
              <a:t>može</a:t>
            </a:r>
            <a:r>
              <a:rPr lang="bs-Latn-BA" dirty="0" smtClean="0"/>
              <a:t> </a:t>
            </a:r>
            <a:r>
              <a:rPr lang="en-US" dirty="0" err="1" smtClean="0"/>
              <a:t>uzrokovati</a:t>
            </a:r>
            <a:r>
              <a:rPr lang="en-US" dirty="0" smtClean="0"/>
              <a:t> </a:t>
            </a:r>
            <a:r>
              <a:rPr lang="en-US" dirty="0"/>
              <a:t>pad </a:t>
            </a:r>
            <a:r>
              <a:rPr lang="en-US" dirty="0" err="1"/>
              <a:t>prinosa</a:t>
            </a:r>
            <a:r>
              <a:rPr lang="en-US" dirty="0"/>
              <a:t>.</a:t>
            </a:r>
          </a:p>
        </p:txBody>
      </p:sp>
      <p:pic>
        <p:nvPicPr>
          <p:cNvPr id="3074" name="Picture 2" descr="Image result for spel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94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Uslovi</a:t>
            </a:r>
            <a:r>
              <a:rPr lang="en-US" b="1" dirty="0"/>
              <a:t> </a:t>
            </a:r>
            <a:r>
              <a:rPr lang="en-US" b="1" dirty="0" err="1" smtClean="0"/>
              <a:t>uspijevanja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525963"/>
          </a:xfrm>
        </p:spPr>
        <p:txBody>
          <a:bodyPr>
            <a:normAutofit fontScale="70000" lnSpcReduction="20000"/>
          </a:bodyPr>
          <a:lstStyle/>
          <a:p>
            <a:r>
              <a:rPr lang="bs-Latn-BA" dirty="0"/>
              <a:t>T</a:t>
            </a:r>
            <a:r>
              <a:rPr lang="bs-Latn-BA" dirty="0" smtClean="0"/>
              <a:t>olerantna </a:t>
            </a:r>
            <a:r>
              <a:rPr lang="bs-Latn-BA" dirty="0"/>
              <a:t>na nepovoljne agroekološke uslove, a tvrde pljevice štite sjeme od napada bolesti i štetočina. </a:t>
            </a:r>
            <a:endParaRPr lang="bs-Latn-BA" dirty="0" smtClean="0"/>
          </a:p>
          <a:p>
            <a:r>
              <a:rPr lang="bs-Latn-BA" dirty="0" smtClean="0"/>
              <a:t>Voštana </a:t>
            </a:r>
            <a:r>
              <a:rPr lang="bs-Latn-BA" dirty="0"/>
              <a:t>prevlaka na stablu i listovima takođe sprječava napad patogenih gljiva, uzročnika bolesti. </a:t>
            </a:r>
            <a:endParaRPr lang="en-US" dirty="0"/>
          </a:p>
          <a:p>
            <a:r>
              <a:rPr lang="bs-Latn-BA" dirty="0" smtClean="0"/>
              <a:t>Zbog </a:t>
            </a:r>
            <a:r>
              <a:rPr lang="bs-Latn-BA" dirty="0"/>
              <a:t>skromnih zahtjeva može se gajiti na marginalnim, ali </a:t>
            </a:r>
            <a:r>
              <a:rPr lang="bs-Latn-BA" dirty="0" smtClean="0"/>
              <a:t>najbolje </a:t>
            </a:r>
            <a:r>
              <a:rPr lang="bs-Latn-BA" dirty="0"/>
              <a:t>rezultate postiže na tlima boljeg kvaliteta. </a:t>
            </a:r>
            <a:endParaRPr lang="bs-Latn-BA" dirty="0" smtClean="0"/>
          </a:p>
          <a:p>
            <a:r>
              <a:rPr lang="bs-Latn-BA" dirty="0" smtClean="0"/>
              <a:t>Može </a:t>
            </a:r>
            <a:r>
              <a:rPr lang="bs-Latn-BA" dirty="0"/>
              <a:t>se gajiti i na većim nadmorskim visinama, čak do </a:t>
            </a:r>
            <a:r>
              <a:rPr lang="bs-Latn-BA" dirty="0" smtClean="0"/>
              <a:t>1 </a:t>
            </a:r>
            <a:r>
              <a:rPr lang="bs-Latn-BA" dirty="0"/>
              <a:t>200 m. </a:t>
            </a:r>
            <a:endParaRPr lang="bs-Latn-BA" dirty="0" smtClean="0"/>
          </a:p>
          <a:p>
            <a:r>
              <a:rPr lang="bs-Latn-BA" dirty="0" smtClean="0"/>
              <a:t>Odgovaraju </a:t>
            </a:r>
            <a:r>
              <a:rPr lang="bs-Latn-BA" dirty="0"/>
              <a:t>joj tla čiji pH je od 6,0 do 7,5. </a:t>
            </a:r>
            <a:endParaRPr lang="en-US" dirty="0"/>
          </a:p>
          <a:p>
            <a:endParaRPr lang="en-US" dirty="0"/>
          </a:p>
        </p:txBody>
      </p:sp>
      <p:pic>
        <p:nvPicPr>
          <p:cNvPr id="4098" name="Picture 2" descr="Image result for spel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76399"/>
            <a:ext cx="335280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69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/>
              <a:t>Tehnologija</a:t>
            </a:r>
            <a:r>
              <a:rPr lang="en-US" b="1" dirty="0"/>
              <a:t> </a:t>
            </a:r>
            <a:r>
              <a:rPr lang="en-US" b="1" dirty="0" err="1"/>
              <a:t>proizvodnje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4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s-Latn-BA" b="1" dirty="0" smtClean="0"/>
              <a:t>Plodored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525963"/>
          </a:xfrm>
        </p:spPr>
        <p:txBody>
          <a:bodyPr>
            <a:normAutofit fontScale="62500" lnSpcReduction="20000"/>
          </a:bodyPr>
          <a:lstStyle/>
          <a:p>
            <a:r>
              <a:rPr lang="bs-Latn-BA" dirty="0" smtClean="0"/>
              <a:t>Obavezno se gaji </a:t>
            </a:r>
            <a:r>
              <a:rPr lang="bs-Latn-BA" dirty="0"/>
              <a:t>u plodoredu, pogotovo u organskoj proizvodnji. </a:t>
            </a:r>
            <a:endParaRPr lang="bs-Latn-BA" dirty="0" smtClean="0"/>
          </a:p>
          <a:p>
            <a:r>
              <a:rPr lang="bs-Latn-BA" dirty="0" smtClean="0"/>
              <a:t>Nije </a:t>
            </a:r>
            <a:r>
              <a:rPr lang="bs-Latn-BA" dirty="0"/>
              <a:t>preporučljivo da predusjev bude neko drugo strno žito. </a:t>
            </a:r>
            <a:endParaRPr lang="bs-Latn-BA" dirty="0" smtClean="0"/>
          </a:p>
          <a:p>
            <a:r>
              <a:rPr lang="bs-Latn-BA" dirty="0" smtClean="0"/>
              <a:t>Najbolji </a:t>
            </a:r>
            <a:r>
              <a:rPr lang="bs-Latn-BA" dirty="0"/>
              <a:t>predusjevi su jednogodišnje leguminoze, a pogodni su i svi ostali usjevi koji rano napuštaju zemljište i omogućavaju kvalitetnu obradu i sjetvu. To su uljana repica, konoplja, krompir, rani hibridi </a:t>
            </a:r>
            <a:r>
              <a:rPr lang="bs-Latn-BA" dirty="0" smtClean="0"/>
              <a:t>kukuruza, suncokret </a:t>
            </a:r>
            <a:r>
              <a:rPr lang="bs-Latn-BA" dirty="0"/>
              <a:t>i sl. </a:t>
            </a:r>
            <a:endParaRPr lang="bs-Latn-BA" dirty="0" smtClean="0"/>
          </a:p>
          <a:p>
            <a:r>
              <a:rPr lang="bs-Latn-BA" dirty="0" smtClean="0"/>
              <a:t>Pažnju </a:t>
            </a:r>
            <a:r>
              <a:rPr lang="bs-Latn-BA" dirty="0"/>
              <a:t>pri izboru predusjeva treba usmjeriti na eventualne povećane količine azota nakon leguminoza ili intenzivnu mineralizaciju organske materije. U takvim uslovima može doći do polijeganja. </a:t>
            </a:r>
            <a:endParaRPr lang="bs-Latn-BA" dirty="0" smtClean="0"/>
          </a:p>
          <a:p>
            <a:r>
              <a:rPr lang="bs-Latn-BA" dirty="0" smtClean="0"/>
              <a:t>Na </a:t>
            </a:r>
            <a:r>
              <a:rPr lang="bs-Latn-BA" dirty="0"/>
              <a:t>isto mjesto spelta ponovo može doći nakon tri </a:t>
            </a:r>
            <a:r>
              <a:rPr lang="bs-Latn-BA" dirty="0" smtClean="0"/>
              <a:t>do pet godina. </a:t>
            </a:r>
          </a:p>
          <a:p>
            <a:endParaRPr lang="en-US" dirty="0"/>
          </a:p>
        </p:txBody>
      </p:sp>
      <p:pic>
        <p:nvPicPr>
          <p:cNvPr id="5122" name="Picture 2" descr="Image result for spel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50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1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Porijeklo i privredni značaj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bs-Latn-BA" dirty="0">
                <a:cs typeface="Times New Roman" pitchFamily="18" charset="0"/>
              </a:rPr>
              <a:t>Pir, krupnik</a:t>
            </a:r>
            <a:r>
              <a:rPr lang="bs-Latn-BA" dirty="0" smtClean="0">
                <a:cs typeface="Times New Roman" pitchFamily="18" charset="0"/>
              </a:rPr>
              <a:t>, pravi pir, </a:t>
            </a:r>
            <a:r>
              <a:rPr lang="bs-Latn-BA" dirty="0" smtClean="0"/>
              <a:t>veliki </a:t>
            </a:r>
            <a:r>
              <a:rPr lang="bs-Latn-BA" dirty="0"/>
              <a:t>pir, dinkel, dinkel pšenica, njemačka </a:t>
            </a:r>
            <a:r>
              <a:rPr lang="bs-Latn-BA" dirty="0" smtClean="0"/>
              <a:t>pšenica, prapšenica. </a:t>
            </a:r>
            <a:endParaRPr lang="bs-Latn-BA" dirty="0">
              <a:cs typeface="Times New Roman" pitchFamily="18" charset="0"/>
            </a:endParaRPr>
          </a:p>
          <a:p>
            <a:pPr algn="just"/>
            <a:r>
              <a:rPr lang="bs-Latn-BA" dirty="0" smtClean="0">
                <a:cs typeface="Times New Roman" pitchFamily="18" charset="0"/>
              </a:rPr>
              <a:t>J</a:t>
            </a:r>
            <a:r>
              <a:rPr lang="en-US" dirty="0" err="1" smtClean="0">
                <a:cs typeface="Times New Roman" pitchFamily="18" charset="0"/>
              </a:rPr>
              <a:t>edna</a:t>
            </a:r>
            <a:r>
              <a:rPr lang="en-US" dirty="0" smtClean="0">
                <a:cs typeface="Times New Roman" pitchFamily="18" charset="0"/>
              </a:rPr>
              <a:t>  </a:t>
            </a:r>
            <a:r>
              <a:rPr lang="en-US" dirty="0">
                <a:cs typeface="Times New Roman" pitchFamily="18" charset="0"/>
              </a:rPr>
              <a:t>od  </a:t>
            </a:r>
            <a:r>
              <a:rPr lang="en-US" dirty="0" err="1">
                <a:cs typeface="Times New Roman" pitchFamily="18" charset="0"/>
              </a:rPr>
              <a:t>najstarijih</a:t>
            </a:r>
            <a:r>
              <a:rPr lang="en-US" dirty="0">
                <a:cs typeface="Times New Roman" pitchFamily="18" charset="0"/>
              </a:rPr>
              <a:t>  </a:t>
            </a:r>
            <a:r>
              <a:rPr lang="en-US" dirty="0" err="1">
                <a:cs typeface="Times New Roman" pitchFamily="18" charset="0"/>
              </a:rPr>
              <a:t>pšenica</a:t>
            </a:r>
            <a:r>
              <a:rPr lang="en-US" dirty="0">
                <a:cs typeface="Times New Roman" pitchFamily="18" charset="0"/>
              </a:rPr>
              <a:t>,  </a:t>
            </a:r>
            <a:r>
              <a:rPr lang="en-US" dirty="0" err="1">
                <a:cs typeface="Times New Roman" pitchFamily="18" charset="0"/>
              </a:rPr>
              <a:t>poznata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još</a:t>
            </a:r>
            <a:r>
              <a:rPr lang="en-US" dirty="0">
                <a:cs typeface="Times New Roman" pitchFamily="18" charset="0"/>
              </a:rPr>
              <a:t>  </a:t>
            </a:r>
            <a:r>
              <a:rPr lang="en-US" dirty="0" err="1">
                <a:cs typeface="Times New Roman" pitchFamily="18" charset="0"/>
              </a:rPr>
              <a:t>prije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bs-Latn-BA" dirty="0">
                <a:cs typeface="Times New Roman" pitchFamily="18" charset="0"/>
              </a:rPr>
              <a:t>7 </a:t>
            </a:r>
            <a:r>
              <a:rPr lang="en-US" dirty="0">
                <a:cs typeface="Times New Roman" pitchFamily="18" charset="0"/>
              </a:rPr>
              <a:t>000 do 9 000 </a:t>
            </a:r>
            <a:r>
              <a:rPr lang="en-US" dirty="0" err="1">
                <a:cs typeface="Times New Roman" pitchFamily="18" charset="0"/>
              </a:rPr>
              <a:t>godina</a:t>
            </a:r>
            <a:r>
              <a:rPr lang="en-US" dirty="0">
                <a:cs typeface="Times New Roman" pitchFamily="18" charset="0"/>
              </a:rPr>
              <a:t>. </a:t>
            </a:r>
            <a:endParaRPr lang="bs-Latn-BA" dirty="0">
              <a:cs typeface="Times New Roman" pitchFamily="18" charset="0"/>
            </a:endParaRPr>
          </a:p>
          <a:p>
            <a:pPr algn="just"/>
            <a:r>
              <a:rPr lang="bs-Latn-BA" dirty="0">
                <a:cs typeface="Times New Roman" pitchFamily="18" charset="0"/>
              </a:rPr>
              <a:t>Potiče iz </a:t>
            </a:r>
            <a:r>
              <a:rPr lang="en-US" dirty="0" err="1">
                <a:cs typeface="Times New Roman" pitchFamily="18" charset="0"/>
              </a:rPr>
              <a:t>područj</a:t>
            </a:r>
            <a:r>
              <a:rPr lang="bs-Latn-BA" dirty="0">
                <a:cs typeface="Times New Roman" pitchFamily="18" charset="0"/>
              </a:rPr>
              <a:t>a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Transkavkazja</a:t>
            </a:r>
            <a:r>
              <a:rPr lang="en-US" dirty="0">
                <a:cs typeface="Times New Roman" pitchFamily="18" charset="0"/>
              </a:rPr>
              <a:t>, </a:t>
            </a:r>
            <a:r>
              <a:rPr lang="en-US" dirty="0" err="1">
                <a:cs typeface="Times New Roman" pitchFamily="18" charset="0"/>
              </a:rPr>
              <a:t>sjeverno</a:t>
            </a:r>
            <a:r>
              <a:rPr lang="en-US" dirty="0">
                <a:cs typeface="Times New Roman" pitchFamily="18" charset="0"/>
              </a:rPr>
              <a:t> od </a:t>
            </a:r>
            <a:r>
              <a:rPr lang="en-US" dirty="0" err="1">
                <a:cs typeface="Times New Roman" pitchFamily="18" charset="0"/>
              </a:rPr>
              <a:t>Crnog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mora</a:t>
            </a:r>
            <a:r>
              <a:rPr lang="bs-Latn-BA" dirty="0" smtClean="0">
                <a:cs typeface="Times New Roman" pitchFamily="18" charset="0"/>
              </a:rPr>
              <a:t>.</a:t>
            </a:r>
          </a:p>
          <a:p>
            <a:r>
              <a:rPr lang="bs-Latn-BA" dirty="0"/>
              <a:t>U Evropi je identifikovana u arheološkim nalazištima koja datiraju 2 000 godina prije nove ere.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92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Obrada tla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525963"/>
          </a:xfrm>
        </p:spPr>
        <p:txBody>
          <a:bodyPr>
            <a:normAutofit fontScale="55000" lnSpcReduction="20000"/>
          </a:bodyPr>
          <a:lstStyle/>
          <a:p>
            <a:r>
              <a:rPr lang="bs-Latn-BA" dirty="0" smtClean="0"/>
              <a:t>Osnovna </a:t>
            </a:r>
            <a:r>
              <a:rPr lang="bs-Latn-BA" dirty="0"/>
              <a:t>obrada ima za cilj unošenje đubriva i žetvenih ostataka predusjeva, akumulaciju rezervi vlage, održavanje povoljnog vodno-vazdušnog režima i mikrobiološke aktivnosti. </a:t>
            </a:r>
            <a:endParaRPr lang="bs-Latn-BA" dirty="0" smtClean="0"/>
          </a:p>
          <a:p>
            <a:r>
              <a:rPr lang="bs-Latn-BA" dirty="0" smtClean="0"/>
              <a:t>Dubina </a:t>
            </a:r>
            <a:r>
              <a:rPr lang="bs-Latn-BA" dirty="0"/>
              <a:t>obrade zavisi od količine žetvenih ostataka i tipa </a:t>
            </a:r>
            <a:r>
              <a:rPr lang="bs-Latn-BA" dirty="0" smtClean="0"/>
              <a:t>zemljišta (</a:t>
            </a:r>
            <a:r>
              <a:rPr lang="en-US" dirty="0" smtClean="0"/>
              <a:t>25 </a:t>
            </a:r>
            <a:r>
              <a:rPr lang="en-US" dirty="0"/>
              <a:t>cm </a:t>
            </a:r>
            <a:r>
              <a:rPr lang="en-US" dirty="0" err="1"/>
              <a:t>što</a:t>
            </a:r>
            <a:r>
              <a:rPr lang="en-US" dirty="0"/>
              <a:t> je </a:t>
            </a:r>
            <a:r>
              <a:rPr lang="en-US" dirty="0" err="1"/>
              <a:t>ranije</a:t>
            </a:r>
            <a:r>
              <a:rPr lang="en-US" dirty="0"/>
              <a:t> </a:t>
            </a:r>
            <a:r>
              <a:rPr lang="en-US" dirty="0" err="1" smtClean="0"/>
              <a:t>moguće</a:t>
            </a:r>
            <a:r>
              <a:rPr lang="bs-Latn-BA" dirty="0" smtClean="0"/>
              <a:t> - </a:t>
            </a:r>
            <a:r>
              <a:rPr lang="en-US" dirty="0" smtClean="0"/>
              <a:t>2-3 </a:t>
            </a:r>
            <a:r>
              <a:rPr lang="bs-Latn-BA" dirty="0" smtClean="0"/>
              <a:t>sedmice</a:t>
            </a:r>
            <a:r>
              <a:rPr lang="en-US" dirty="0" smtClean="0"/>
              <a:t> </a:t>
            </a:r>
            <a:r>
              <a:rPr lang="en-US" dirty="0" err="1"/>
              <a:t>prije</a:t>
            </a:r>
            <a:r>
              <a:rPr lang="en-US" dirty="0"/>
              <a:t> </a:t>
            </a:r>
            <a:r>
              <a:rPr lang="en-US" dirty="0" err="1"/>
              <a:t>sjetve</a:t>
            </a:r>
            <a:r>
              <a:rPr lang="en-US" dirty="0"/>
              <a:t>). </a:t>
            </a:r>
            <a:endParaRPr lang="bs-Latn-BA" dirty="0" smtClean="0"/>
          </a:p>
          <a:p>
            <a:r>
              <a:rPr lang="bs-Latn-BA" dirty="0" smtClean="0"/>
              <a:t>Spelta </a:t>
            </a:r>
            <a:r>
              <a:rPr lang="bs-Latn-BA" dirty="0"/>
              <a:t>dobro koristi produženo djelovanje duboke osnovne obrade. </a:t>
            </a:r>
            <a:endParaRPr lang="bs-Latn-BA" dirty="0" smtClean="0"/>
          </a:p>
          <a:p>
            <a:r>
              <a:rPr lang="bs-Latn-BA" dirty="0" smtClean="0"/>
              <a:t>Predsjetvena </a:t>
            </a:r>
            <a:r>
              <a:rPr lang="bs-Latn-BA" dirty="0"/>
              <a:t>priprema treba da omogući stvaranje tvrde posteljice i mekog pokrivača i obično se izvodi na dubinu 6-7 cm. </a:t>
            </a:r>
            <a:endParaRPr lang="bs-Latn-BA" dirty="0" smtClean="0"/>
          </a:p>
          <a:p>
            <a:r>
              <a:rPr lang="en-US" dirty="0" err="1" smtClean="0"/>
              <a:t>Kvalitetno</a:t>
            </a:r>
            <a:r>
              <a:rPr lang="en-US" dirty="0" smtClean="0"/>
              <a:t> </a:t>
            </a:r>
            <a:r>
              <a:rPr lang="en-US" dirty="0" err="1"/>
              <a:t>pripremljeno</a:t>
            </a:r>
            <a:r>
              <a:rPr lang="en-US" dirty="0"/>
              <a:t> </a:t>
            </a:r>
            <a:r>
              <a:rPr lang="en-US" dirty="0" err="1"/>
              <a:t>tlo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sjetvu</a:t>
            </a:r>
            <a:r>
              <a:rPr lang="en-US" dirty="0"/>
              <a:t> </a:t>
            </a:r>
            <a:r>
              <a:rPr lang="en-US" dirty="0" err="1"/>
              <a:t>omogućava</a:t>
            </a:r>
            <a:r>
              <a:rPr lang="en-US" dirty="0"/>
              <a:t> </a:t>
            </a:r>
            <a:r>
              <a:rPr lang="en-US" dirty="0" err="1"/>
              <a:t>kvalitetnu</a:t>
            </a:r>
            <a:r>
              <a:rPr lang="en-US" dirty="0"/>
              <a:t> </a:t>
            </a:r>
            <a:r>
              <a:rPr lang="en-US" dirty="0" err="1"/>
              <a:t>sjetvu</a:t>
            </a:r>
            <a:r>
              <a:rPr lang="en-US" dirty="0"/>
              <a:t>, </a:t>
            </a:r>
            <a:r>
              <a:rPr lang="en-US" dirty="0" err="1"/>
              <a:t>brzo</a:t>
            </a:r>
            <a:r>
              <a:rPr lang="en-US" dirty="0"/>
              <a:t> i </a:t>
            </a:r>
            <a:r>
              <a:rPr lang="en-US" dirty="0" err="1"/>
              <a:t>ujednačeno</a:t>
            </a:r>
            <a:r>
              <a:rPr lang="en-US" dirty="0"/>
              <a:t> </a:t>
            </a:r>
            <a:r>
              <a:rPr lang="bs-Latn-BA" dirty="0" smtClean="0"/>
              <a:t>klijanje i </a:t>
            </a:r>
            <a:r>
              <a:rPr lang="en-US" dirty="0" err="1" smtClean="0"/>
              <a:t>nicanje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4" descr="Image result for obrada t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90800"/>
            <a:ext cx="3143794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24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Đubrenje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600200"/>
            <a:ext cx="6019800" cy="4525963"/>
          </a:xfrm>
        </p:spPr>
        <p:txBody>
          <a:bodyPr>
            <a:normAutofit fontScale="55000" lnSpcReduction="20000"/>
          </a:bodyPr>
          <a:lstStyle/>
          <a:p>
            <a:r>
              <a:rPr lang="bs-Latn-BA" sz="3400" dirty="0" smtClean="0"/>
              <a:t>Za </a:t>
            </a:r>
            <a:r>
              <a:rPr lang="bs-Latn-BA" sz="3400" dirty="0"/>
              <a:t>ostvarenje visokih prinosa neophodno je speltu đubriti makrohranivima, azotom, fosforom i kalijem, vodeći računa o količini primijenjenog azota zbog mogućeg  polijeganja usjeva. </a:t>
            </a:r>
            <a:endParaRPr lang="bs-Latn-BA" sz="3400" dirty="0" smtClean="0"/>
          </a:p>
          <a:p>
            <a:r>
              <a:rPr lang="bs-Latn-BA" sz="3400" dirty="0" smtClean="0"/>
              <a:t>Količina </a:t>
            </a:r>
            <a:r>
              <a:rPr lang="bs-Latn-BA" sz="3400" dirty="0"/>
              <a:t>hraniva zavisi od sorte, tipa tla, agroekoloških uslova i načina gajenja i uvijek bi trebala biti bazirana na analizi tla</a:t>
            </a:r>
            <a:r>
              <a:rPr lang="bs-Latn-BA" sz="3400" dirty="0" smtClean="0"/>
              <a:t>.</a:t>
            </a:r>
          </a:p>
          <a:p>
            <a:r>
              <a:rPr lang="bs-Latn-BA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vi-VN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400" dirty="0">
                <a:latin typeface="Calibri" panose="020F0502020204030204" pitchFamily="34" charset="0"/>
                <a:cs typeface="Calibri" panose="020F0502020204030204" pitchFamily="34" charset="0"/>
              </a:rPr>
              <a:t>obzir treba uzeti i </a:t>
            </a:r>
            <a:r>
              <a:rPr lang="bs-Latn-BA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đubrenje </a:t>
            </a:r>
            <a:r>
              <a:rPr lang="vi-VN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predusjeva </a:t>
            </a:r>
            <a:r>
              <a:rPr lang="vi-VN" sz="3400" dirty="0">
                <a:latin typeface="Calibri" panose="020F0502020204030204" pitchFamily="34" charset="0"/>
                <a:cs typeface="Calibri" panose="020F0502020204030204" pitchFamily="34" charset="0"/>
              </a:rPr>
              <a:t>i plodnost tla</a:t>
            </a:r>
            <a:r>
              <a:rPr lang="vi-VN" sz="3400" dirty="0"/>
              <a:t>. </a:t>
            </a:r>
            <a:endParaRPr lang="bs-Latn-BA" sz="3400" dirty="0" smtClean="0"/>
          </a:p>
          <a:p>
            <a:r>
              <a:rPr lang="vi-VN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vi-VN" sz="3400" dirty="0">
                <a:latin typeface="Calibri" panose="020F0502020204030204" pitchFamily="34" charset="0"/>
                <a:cs typeface="Calibri" panose="020F0502020204030204" pitchFamily="34" charset="0"/>
              </a:rPr>
              <a:t>osnovnoj i predsjetvenoj obradi na srednje plodnom tlu preporučuje se </a:t>
            </a:r>
            <a:r>
              <a:rPr lang="bs-Latn-BA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đubrenje </a:t>
            </a:r>
            <a:r>
              <a:rPr lang="vi-VN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sa </a:t>
            </a:r>
            <a:r>
              <a:rPr lang="vi-VN" sz="3400" dirty="0">
                <a:latin typeface="Calibri" panose="020F0502020204030204" pitchFamily="34" charset="0"/>
                <a:cs typeface="Calibri" panose="020F0502020204030204" pitchFamily="34" charset="0"/>
              </a:rPr>
              <a:t>30 </a:t>
            </a:r>
            <a:r>
              <a:rPr lang="vi-VN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bs-Latn-BA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ha </a:t>
            </a:r>
            <a:r>
              <a:rPr lang="vi-VN" sz="3400" dirty="0">
                <a:latin typeface="Calibri" panose="020F0502020204030204" pitchFamily="34" charset="0"/>
                <a:cs typeface="Calibri" panose="020F0502020204030204" pitchFamily="34" charset="0"/>
              </a:rPr>
              <a:t>N, 60 </a:t>
            </a:r>
            <a:r>
              <a:rPr lang="vi-VN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bs-Latn-BA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ha P</a:t>
            </a:r>
            <a:r>
              <a:rPr lang="bs-Latn-BA" sz="3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bs-Latn-BA" sz="3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400" dirty="0">
                <a:latin typeface="Calibri" panose="020F0502020204030204" pitchFamily="34" charset="0"/>
                <a:cs typeface="Calibri" panose="020F0502020204030204" pitchFamily="34" charset="0"/>
              </a:rPr>
              <a:t>i 90 </a:t>
            </a:r>
            <a:r>
              <a:rPr lang="vi-VN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bs-Latn-BA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ha K</a:t>
            </a:r>
            <a:r>
              <a:rPr lang="bs-Latn-BA" sz="3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3400" dirty="0">
                <a:latin typeface="Calibri" panose="020F0502020204030204" pitchFamily="34" charset="0"/>
                <a:cs typeface="Calibri" panose="020F0502020204030204" pitchFamily="34" charset="0"/>
              </a:rPr>
              <a:t>. Dobro je obaviti dvije prihrane na početku i krajem </a:t>
            </a:r>
            <a:r>
              <a:rPr lang="vi-VN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bs-Latn-BA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okorenja</a:t>
            </a:r>
            <a:r>
              <a:rPr lang="vi-VN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400" dirty="0">
                <a:latin typeface="Calibri" panose="020F0502020204030204" pitchFamily="34" charset="0"/>
                <a:cs typeface="Calibri" panose="020F0502020204030204" pitchFamily="34" charset="0"/>
              </a:rPr>
              <a:t>sa po 25 </a:t>
            </a:r>
            <a:r>
              <a:rPr lang="vi-VN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bs-Latn-BA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ha</a:t>
            </a:r>
            <a:r>
              <a:rPr lang="bs-Latn-BA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azota</a:t>
            </a:r>
            <a:r>
              <a:rPr lang="vi-VN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bs-Latn-BA" sz="3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bs-Latn-BA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Spelta se u organskoj proizvodnji đubri </a:t>
            </a:r>
            <a:r>
              <a:rPr lang="vi-VN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stajnjakom</a:t>
            </a:r>
            <a:r>
              <a:rPr lang="vi-VN" sz="3400" dirty="0">
                <a:latin typeface="Calibri" panose="020F0502020204030204" pitchFamily="34" charset="0"/>
                <a:cs typeface="Calibri" panose="020F0502020204030204" pitchFamily="34" charset="0"/>
              </a:rPr>
              <a:t>, odnosno drugim dopuštenim </a:t>
            </a:r>
            <a:r>
              <a:rPr lang="bs-Latn-BA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đubrivima</a:t>
            </a:r>
            <a:r>
              <a:rPr lang="vi-VN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400" dirty="0">
                <a:latin typeface="Calibri" panose="020F0502020204030204" pitchFamily="34" charset="0"/>
                <a:cs typeface="Calibri" panose="020F0502020204030204" pitchFamily="34" charset="0"/>
              </a:rPr>
              <a:t>ali </a:t>
            </a:r>
            <a:r>
              <a:rPr lang="bs-Latn-BA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stajnjak potrebno unijeti pod predusjev</a:t>
            </a:r>
            <a:r>
              <a:rPr lang="vi-VN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2393169" cy="225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8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Primjer đubrenja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3973524"/>
              </p:ext>
            </p:extLst>
          </p:nvPr>
        </p:nvGraphicFramePr>
        <p:xfrm>
          <a:off x="457200" y="1600200"/>
          <a:ext cx="822960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286000"/>
                <a:gridCol w="1219200"/>
                <a:gridCol w="1371600"/>
                <a:gridCol w="12954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2400" dirty="0" smtClean="0"/>
                        <a:t>Količina i vrsta mineralnog đubriva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2400" dirty="0" smtClean="0"/>
                        <a:t>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2400" dirty="0" smtClean="0"/>
                        <a:t>P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2400" dirty="0" smtClean="0"/>
                        <a:t>K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bs-Latn-BA" sz="2400" dirty="0" smtClean="0"/>
                        <a:t>U osnovnoj obradi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2400" dirty="0" smtClean="0"/>
                        <a:t>200 kg/ha P:K (20:30)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2400" dirty="0" smtClean="0"/>
                        <a:t>40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2400" dirty="0" smtClean="0"/>
                        <a:t>60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bs-Latn-BA" sz="2400" dirty="0" smtClean="0"/>
                        <a:t>Pred sjetvu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2400" dirty="0" smtClean="0"/>
                        <a:t>200 kg NPK (15:15:15)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2400" dirty="0" smtClean="0"/>
                        <a:t>30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2400" dirty="0" smtClean="0"/>
                        <a:t>30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2400" dirty="0" smtClean="0"/>
                        <a:t>30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bs-Latn-BA" sz="2400" dirty="0" smtClean="0"/>
                        <a:t>Prva prihrana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2400" dirty="0" smtClean="0"/>
                        <a:t>100 kg KAN-a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2400" dirty="0" smtClean="0"/>
                        <a:t>27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bs-Latn-BA" sz="2400" dirty="0" smtClean="0"/>
                        <a:t>Druga prihrana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2400" dirty="0" smtClean="0"/>
                        <a:t>100 kg KAN-a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2400" dirty="0" smtClean="0"/>
                        <a:t>27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bs-Latn-BA" sz="2400" b="1" dirty="0" smtClean="0"/>
                        <a:t>UKUPNO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2400" b="1" dirty="0" smtClean="0"/>
                        <a:t>84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2400" b="1" dirty="0" smtClean="0"/>
                        <a:t>70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2400" b="1" dirty="0" smtClean="0"/>
                        <a:t>90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100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Sjetva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525963"/>
          </a:xfrm>
        </p:spPr>
        <p:txBody>
          <a:bodyPr>
            <a:normAutofit fontScale="77500" lnSpcReduction="20000"/>
          </a:bodyPr>
          <a:lstStyle/>
          <a:p>
            <a:r>
              <a:rPr lang="bs-Latn-BA" dirty="0"/>
              <a:t>Sjetva optimalne količine sjemena zavisi od sorte, vremena sjetve, potencijala bokorenja i vremenskih prilika. </a:t>
            </a:r>
            <a:endParaRPr lang="bs-Latn-BA" dirty="0" smtClean="0"/>
          </a:p>
          <a:p>
            <a:r>
              <a:rPr lang="bs-Latn-BA" dirty="0" smtClean="0"/>
              <a:t>Spelta </a:t>
            </a:r>
            <a:r>
              <a:rPr lang="bs-Latn-BA" dirty="0"/>
              <a:t>se u našim uslovima sije od kraja septembra do kraja oktobra, sa preporučenih 350-500 zrna po m</a:t>
            </a:r>
            <a:r>
              <a:rPr lang="bs-Latn-BA" baseline="30000" dirty="0"/>
              <a:t>2</a:t>
            </a:r>
            <a:r>
              <a:rPr lang="bs-Latn-BA" dirty="0"/>
              <a:t>, što je 160-240 kg sjemena po hektaru. </a:t>
            </a:r>
            <a:endParaRPr lang="bs-Latn-BA" dirty="0" smtClean="0"/>
          </a:p>
          <a:p>
            <a:r>
              <a:rPr lang="bs-Latn-BA" dirty="0" smtClean="0"/>
              <a:t>Vrijeme </a:t>
            </a:r>
            <a:r>
              <a:rPr lang="bs-Latn-BA" dirty="0"/>
              <a:t>sjetve treba prilagoditi  proizvodnom području, imajući u vidu da na većim nadmorskim visinama sjetva treba biti dva mjeseca prije pojave stalnog snježnog pokrivača. </a:t>
            </a:r>
            <a:endParaRPr lang="bs-Latn-BA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4" b="43772"/>
          <a:stretch/>
        </p:blipFill>
        <p:spPr>
          <a:xfrm>
            <a:off x="6477000" y="4038600"/>
            <a:ext cx="2324100" cy="1981201"/>
          </a:xfrm>
          <a:prstGeom prst="rect">
            <a:avLst/>
          </a:prstGeom>
        </p:spPr>
      </p:pic>
      <p:pic>
        <p:nvPicPr>
          <p:cNvPr id="6" name="Picture 2" descr="https://cdn.agroklub.com/upload/images/text/thumb/prolecna-setva-1-880x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66800"/>
            <a:ext cx="25590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00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Sjetva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525963"/>
          </a:xfrm>
        </p:spPr>
        <p:txBody>
          <a:bodyPr>
            <a:normAutofit fontScale="55000" lnSpcReduction="20000"/>
          </a:bodyPr>
          <a:lstStyle/>
          <a:p>
            <a:r>
              <a:rPr lang="bs-Latn-BA" dirty="0"/>
              <a:t>Sjetva može biti neoljuštenim i oljuštenim sjemenom. </a:t>
            </a:r>
          </a:p>
          <a:p>
            <a:pPr marL="0" indent="0">
              <a:buNone/>
            </a:pPr>
            <a:endParaRPr lang="bs-Latn-BA" dirty="0" smtClean="0"/>
          </a:p>
          <a:p>
            <a:pPr marL="0" indent="0">
              <a:buNone/>
            </a:pPr>
            <a:r>
              <a:rPr lang="bs-Latn-BA" dirty="0" smtClean="0"/>
              <a:t>Korištenje </a:t>
            </a:r>
            <a:r>
              <a:rPr lang="bs-Latn-BA" dirty="0"/>
              <a:t>oljuštenog sjemena ima </a:t>
            </a:r>
            <a:r>
              <a:rPr lang="bs-Latn-BA" dirty="0" smtClean="0"/>
              <a:t>prednosti:</a:t>
            </a:r>
          </a:p>
          <a:p>
            <a:r>
              <a:rPr lang="bs-Latn-BA" dirty="0" smtClean="0"/>
              <a:t>brže </a:t>
            </a:r>
            <a:r>
              <a:rPr lang="bs-Latn-BA" dirty="0"/>
              <a:t>i ujednačenije klijanje i nicanje, </a:t>
            </a:r>
            <a:endParaRPr lang="bs-Latn-BA" dirty="0" smtClean="0"/>
          </a:p>
          <a:p>
            <a:r>
              <a:rPr lang="bs-Latn-BA" dirty="0" smtClean="0"/>
              <a:t>manje </a:t>
            </a:r>
            <a:r>
              <a:rPr lang="bs-Latn-BA" dirty="0"/>
              <a:t>potrebe za vodom, </a:t>
            </a:r>
            <a:endParaRPr lang="bs-Latn-BA" dirty="0" smtClean="0"/>
          </a:p>
          <a:p>
            <a:r>
              <a:rPr lang="bs-Latn-BA" dirty="0" smtClean="0"/>
              <a:t>manja </a:t>
            </a:r>
            <a:r>
              <a:rPr lang="bs-Latn-BA" dirty="0"/>
              <a:t>je količina sjemena za sjetvu. </a:t>
            </a:r>
            <a:endParaRPr lang="bs-Latn-BA" dirty="0" smtClean="0"/>
          </a:p>
          <a:p>
            <a:r>
              <a:rPr lang="bs-Latn-BA" dirty="0" smtClean="0"/>
              <a:t>Posebno</a:t>
            </a:r>
            <a:r>
              <a:rPr lang="bs-Latn-BA" dirty="0"/>
              <a:t>, u sušnim uslovima problem klijanja i nicanja može doći do izražaja, te u takvim uslovima oljušteno sjeme ima prednost. </a:t>
            </a:r>
            <a:endParaRPr lang="bs-Latn-BA" dirty="0" smtClean="0"/>
          </a:p>
          <a:p>
            <a:endParaRPr lang="bs-Latn-BA" dirty="0"/>
          </a:p>
          <a:p>
            <a:r>
              <a:rPr lang="bs-Latn-BA" dirty="0"/>
              <a:t>S druge strane pljevice štite sjeme od napada patogena, pa sjetva pljevičastog zrna takođe ima svoje prednosti. U uslovima vlažnog i hladnog zemljišta sjetva pljevičastog sjemena daje bolje rezultate. </a:t>
            </a:r>
            <a:r>
              <a:rPr lang="bs-Latn-BA" dirty="0" smtClean="0"/>
              <a:t> </a:t>
            </a:r>
          </a:p>
        </p:txBody>
      </p:sp>
      <p:pic>
        <p:nvPicPr>
          <p:cNvPr id="5" name="Picture 2" descr="Image result for spelta sj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33800"/>
            <a:ext cx="285750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spelta sj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709" y="1371600"/>
            <a:ext cx="246697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99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Sjetva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525963"/>
          </a:xfrm>
        </p:spPr>
        <p:txBody>
          <a:bodyPr>
            <a:normAutofit lnSpcReduction="10000"/>
          </a:bodyPr>
          <a:lstStyle/>
          <a:p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bs-Latn-BA" dirty="0">
                <a:latin typeface="Calibri" panose="020F0502020204030204" pitchFamily="34" charset="0"/>
                <a:cs typeface="Calibri" panose="020F0502020204030204" pitchFamily="34" charset="0"/>
              </a:rPr>
              <a:t>organskoj proizvodnji spelte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 obavezno </a:t>
            </a:r>
            <a:r>
              <a:rPr lang="bs-Latn-BA" dirty="0">
                <a:latin typeface="Calibri" panose="020F0502020204030204" pitchFamily="34" charset="0"/>
                <a:cs typeface="Calibri" panose="020F0502020204030204" pitchFamily="34" charset="0"/>
              </a:rPr>
              <a:t>se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 koristiti ekološki certificirano sjeme. </a:t>
            </a:r>
            <a:endParaRPr lang="bs-Latn-B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Dubina sjetve </a:t>
            </a:r>
            <a:r>
              <a:rPr lang="bs-Latn-BA" dirty="0">
                <a:latin typeface="Calibri" panose="020F0502020204030204" pitchFamily="34" charset="0"/>
                <a:cs typeface="Calibri" panose="020F0502020204030204" pitchFamily="34" charset="0"/>
              </a:rPr>
              <a:t>zavisi od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bs-Latn-BA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tla i 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 vremen</a:t>
            </a:r>
            <a:r>
              <a:rPr lang="bs-Latn-BA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sjetve, a iznosi 3-5 cm s međurednim razmakom od 10 do 12 cm, a obavlja se sijačicom za strn</a:t>
            </a:r>
            <a:r>
              <a:rPr lang="bs-Latn-BA" dirty="0">
                <a:latin typeface="Calibri" panose="020F0502020204030204" pitchFamily="34" charset="0"/>
                <a:cs typeface="Calibri" panose="020F0502020204030204" pitchFamily="34" charset="0"/>
              </a:rPr>
              <a:t>a žita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057400"/>
            <a:ext cx="2324100" cy="225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3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Njega usjeva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>
            <a:normAutofit fontScale="70000" lnSpcReduction="20000"/>
          </a:bodyPr>
          <a:lstStyle/>
          <a:p>
            <a:r>
              <a:rPr lang="bs-Latn-BA" dirty="0" smtClean="0"/>
              <a:t>Od </a:t>
            </a:r>
            <a:r>
              <a:rPr lang="bs-Latn-BA" dirty="0"/>
              <a:t>mjera njege preporučuje se valjanje za brže i ujednačenije nicanje, ali i na kraju zime ako je došlo do podlubljivanja. </a:t>
            </a:r>
            <a:endParaRPr lang="bs-Latn-BA" dirty="0" smtClean="0"/>
          </a:p>
          <a:p>
            <a:r>
              <a:rPr lang="bs-Latn-BA" dirty="0" smtClean="0"/>
              <a:t>Drljanje </a:t>
            </a:r>
            <a:r>
              <a:rPr lang="bs-Latn-BA" dirty="0"/>
              <a:t>se primjenjuje radi bolje aeracije i podsticanja bokorenja, a češljaste drljače pogotovo u organskoj proizvodnji koriste se za suzbijanje korova, ali </a:t>
            </a:r>
            <a:r>
              <a:rPr lang="bs-Latn-BA" b="1" dirty="0"/>
              <a:t>ne tokom nicanja </a:t>
            </a:r>
            <a:r>
              <a:rPr lang="bs-Latn-BA" dirty="0"/>
              <a:t>usjeva</a:t>
            </a:r>
            <a:r>
              <a:rPr lang="bs-Latn-BA" dirty="0" smtClean="0"/>
              <a:t>.</a:t>
            </a:r>
          </a:p>
          <a:p>
            <a:r>
              <a:rPr lang="bs-Latn-BA" dirty="0" smtClean="0"/>
              <a:t>Spelta </a:t>
            </a:r>
            <a:r>
              <a:rPr lang="bs-Latn-BA" dirty="0"/>
              <a:t>je, zbog svoje morfologije (visina biljke, dužina i širina lista zastavičara, tip bokora) konkurentnija prema korovima od obične pšenice, ali ta konkurentnost zavisi od sorte, norme i vremena sjetve. 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descr="C:\Users\Mirha\Desktop\januar 2012\My Pictures\sarclese weeding harr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205" y="2355273"/>
            <a:ext cx="337185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37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Herbicidi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Primjena</a:t>
            </a:r>
            <a:r>
              <a:rPr lang="en-US" dirty="0"/>
              <a:t> </a:t>
            </a:r>
            <a:r>
              <a:rPr lang="en-US" dirty="0" err="1"/>
              <a:t>herbicida</a:t>
            </a:r>
            <a:r>
              <a:rPr lang="en-US" dirty="0"/>
              <a:t> u </a:t>
            </a:r>
            <a:r>
              <a:rPr lang="en-US" dirty="0" err="1"/>
              <a:t>ozimim</a:t>
            </a:r>
            <a:r>
              <a:rPr lang="en-US" dirty="0"/>
              <a:t> </a:t>
            </a:r>
            <a:r>
              <a:rPr lang="en-US" dirty="0" err="1" smtClean="0"/>
              <a:t>žitima</a:t>
            </a:r>
            <a:r>
              <a:rPr lang="en-US" dirty="0" smtClean="0"/>
              <a:t> u </a:t>
            </a:r>
            <a:r>
              <a:rPr lang="en-US" dirty="0" err="1"/>
              <a:t>jesenskom</a:t>
            </a:r>
            <a:r>
              <a:rPr lang="en-US" dirty="0"/>
              <a:t> </a:t>
            </a:r>
            <a:r>
              <a:rPr lang="en-US" dirty="0" err="1"/>
              <a:t>roku</a:t>
            </a:r>
            <a:r>
              <a:rPr lang="en-US" dirty="0"/>
              <a:t> bit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potrebna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smo</a:t>
            </a:r>
            <a:r>
              <a:rPr lang="en-US" dirty="0"/>
              <a:t> </a:t>
            </a:r>
            <a:r>
              <a:rPr lang="en-US" dirty="0" err="1" smtClean="0"/>
              <a:t>žit</a:t>
            </a:r>
            <a:r>
              <a:rPr lang="bs-Latn-BA" dirty="0" smtClean="0"/>
              <a:t>a</a:t>
            </a:r>
            <a:r>
              <a:rPr lang="en-US" dirty="0" smtClean="0"/>
              <a:t> </a:t>
            </a:r>
            <a:r>
              <a:rPr lang="en-US" dirty="0" err="1"/>
              <a:t>posijali</a:t>
            </a:r>
            <a:r>
              <a:rPr lang="en-US" dirty="0"/>
              <a:t> </a:t>
            </a:r>
            <a:r>
              <a:rPr lang="en-US" dirty="0" err="1"/>
              <a:t>rano</a:t>
            </a:r>
            <a:r>
              <a:rPr lang="en-US" dirty="0"/>
              <a:t>, a </a:t>
            </a:r>
            <a:r>
              <a:rPr lang="en-US" dirty="0" err="1"/>
              <a:t>polja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zakorovljena</a:t>
            </a:r>
            <a:r>
              <a:rPr lang="en-US" dirty="0"/>
              <a:t> </a:t>
            </a:r>
            <a:r>
              <a:rPr lang="en-US" dirty="0" err="1"/>
              <a:t>najopasnijim</a:t>
            </a:r>
            <a:r>
              <a:rPr lang="en-US" dirty="0"/>
              <a:t> </a:t>
            </a:r>
            <a:r>
              <a:rPr lang="en-US" dirty="0" err="1"/>
              <a:t>vrstama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bs-Latn-BA" dirty="0" smtClean="0"/>
              <a:t>priljepača, stršac</a:t>
            </a:r>
            <a:r>
              <a:rPr lang="en-US" dirty="0" smtClean="0"/>
              <a:t>) </a:t>
            </a:r>
            <a:r>
              <a:rPr lang="en-US" dirty="0"/>
              <a:t>– </a:t>
            </a:r>
            <a:r>
              <a:rPr lang="en-US" dirty="0" err="1"/>
              <a:t>tada</a:t>
            </a:r>
            <a:r>
              <a:rPr lang="en-US" dirty="0"/>
              <a:t> je </a:t>
            </a:r>
            <a:r>
              <a:rPr lang="en-US" dirty="0" err="1"/>
              <a:t>kritični</a:t>
            </a:r>
            <a:r>
              <a:rPr lang="en-US" dirty="0"/>
              <a:t> </a:t>
            </a:r>
            <a:r>
              <a:rPr lang="en-US" dirty="0" err="1"/>
              <a:t>broj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jesensko-zimsko</a:t>
            </a:r>
            <a:r>
              <a:rPr lang="en-US" dirty="0"/>
              <a:t> </a:t>
            </a:r>
            <a:r>
              <a:rPr lang="bs-Latn-BA" dirty="0" smtClean="0"/>
              <a:t>tretiranje</a:t>
            </a:r>
            <a:r>
              <a:rPr lang="en-US" dirty="0" smtClean="0"/>
              <a:t> </a:t>
            </a:r>
            <a:r>
              <a:rPr lang="en-US" dirty="0"/>
              <a:t>0,5-1,0 </a:t>
            </a:r>
            <a:r>
              <a:rPr lang="en-US" dirty="0" err="1" smtClean="0"/>
              <a:t>neželjen</a:t>
            </a:r>
            <a:r>
              <a:rPr lang="bs-Latn-BA" dirty="0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bilj</a:t>
            </a:r>
            <a:r>
              <a:rPr lang="bs-Latn-BA" dirty="0" smtClean="0"/>
              <a:t>a</a:t>
            </a:r>
            <a:r>
              <a:rPr lang="en-US" dirty="0" err="1" smtClean="0"/>
              <a:t>ka</a:t>
            </a:r>
            <a:r>
              <a:rPr lang="en-US" dirty="0" smtClean="0"/>
              <a:t>/m²</a:t>
            </a:r>
            <a:r>
              <a:rPr lang="en-US" dirty="0"/>
              <a:t>. </a:t>
            </a:r>
            <a:endParaRPr lang="bs-Latn-BA" dirty="0" smtClean="0"/>
          </a:p>
          <a:p>
            <a:r>
              <a:rPr lang="en-US" dirty="0" err="1" smtClean="0"/>
              <a:t>Ostali</a:t>
            </a:r>
            <a:r>
              <a:rPr lang="en-US" dirty="0" smtClean="0"/>
              <a:t> </a:t>
            </a:r>
            <a:r>
              <a:rPr lang="en-US" dirty="0" err="1"/>
              <a:t>jesenski</a:t>
            </a:r>
            <a:r>
              <a:rPr lang="en-US" dirty="0"/>
              <a:t> </a:t>
            </a:r>
            <a:r>
              <a:rPr lang="en-US" dirty="0" err="1"/>
              <a:t>korovi</a:t>
            </a:r>
            <a:r>
              <a:rPr lang="en-US" dirty="0"/>
              <a:t> </a:t>
            </a:r>
            <a:r>
              <a:rPr lang="en-US" dirty="0" err="1"/>
              <a:t>niskog</a:t>
            </a:r>
            <a:r>
              <a:rPr lang="en-US" dirty="0"/>
              <a:t> i </a:t>
            </a:r>
            <a:r>
              <a:rPr lang="en-US" dirty="0" err="1"/>
              <a:t>srednjeg</a:t>
            </a:r>
            <a:r>
              <a:rPr lang="en-US" dirty="0"/>
              <a:t> </a:t>
            </a:r>
            <a:r>
              <a:rPr lang="en-US" dirty="0" err="1"/>
              <a:t>rasta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mrtva</a:t>
            </a:r>
            <a:r>
              <a:rPr lang="en-US" dirty="0" smtClean="0"/>
              <a:t> </a:t>
            </a:r>
            <a:r>
              <a:rPr lang="en-US" dirty="0" err="1"/>
              <a:t>kopriva</a:t>
            </a:r>
            <a:r>
              <a:rPr lang="en-US" dirty="0"/>
              <a:t>, </a:t>
            </a:r>
            <a:r>
              <a:rPr lang="en-US" dirty="0" err="1"/>
              <a:t>čestoslavica</a:t>
            </a:r>
            <a:r>
              <a:rPr lang="en-US" dirty="0"/>
              <a:t>, </a:t>
            </a:r>
            <a:r>
              <a:rPr lang="en-US" dirty="0" err="1" smtClean="0"/>
              <a:t>mišjakinja</a:t>
            </a:r>
            <a:r>
              <a:rPr lang="en-US" dirty="0" smtClean="0"/>
              <a:t>) </a:t>
            </a:r>
            <a:r>
              <a:rPr lang="en-US" dirty="0" err="1"/>
              <a:t>imaju</a:t>
            </a:r>
            <a:r>
              <a:rPr lang="en-US" dirty="0"/>
              <a:t> </a:t>
            </a:r>
            <a:r>
              <a:rPr lang="en-US" dirty="0" err="1"/>
              <a:t>značajno</a:t>
            </a:r>
            <a:r>
              <a:rPr lang="en-US" dirty="0"/>
              <a:t> </a:t>
            </a:r>
            <a:r>
              <a:rPr lang="en-US" dirty="0" err="1"/>
              <a:t>manji</a:t>
            </a:r>
            <a:r>
              <a:rPr lang="en-US" dirty="0"/>
              <a:t> </a:t>
            </a:r>
            <a:r>
              <a:rPr lang="en-US" dirty="0" err="1" smtClean="0"/>
              <a:t>negativ</a:t>
            </a:r>
            <a:r>
              <a:rPr lang="bs-Latn-BA" dirty="0" smtClean="0"/>
              <a:t>a</a:t>
            </a:r>
            <a:r>
              <a:rPr lang="en-US" dirty="0" smtClean="0"/>
              <a:t>n </a:t>
            </a:r>
            <a:r>
              <a:rPr lang="en-US" dirty="0" err="1" smtClean="0"/>
              <a:t>ut</a:t>
            </a:r>
            <a:r>
              <a:rPr lang="bs-Latn-BA" dirty="0" smtClean="0"/>
              <a:t>i</a:t>
            </a:r>
            <a:r>
              <a:rPr lang="en-US" dirty="0" err="1" smtClean="0"/>
              <a:t>caj</a:t>
            </a:r>
            <a:r>
              <a:rPr lang="en-US" dirty="0" smtClean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 smtClean="0"/>
              <a:t>žita</a:t>
            </a:r>
            <a:r>
              <a:rPr lang="en-US" dirty="0" smtClean="0"/>
              <a:t> </a:t>
            </a:r>
            <a:r>
              <a:rPr lang="en-US" dirty="0" err="1"/>
              <a:t>gustog</a:t>
            </a:r>
            <a:r>
              <a:rPr lang="en-US" dirty="0"/>
              <a:t> </a:t>
            </a:r>
            <a:r>
              <a:rPr lang="en-US" dirty="0" err="1"/>
              <a:t>sklopa</a:t>
            </a:r>
            <a:r>
              <a:rPr lang="en-US" dirty="0"/>
              <a:t>, pa je </a:t>
            </a:r>
            <a:r>
              <a:rPr lang="en-US" dirty="0" err="1"/>
              <a:t>njihov</a:t>
            </a:r>
            <a:r>
              <a:rPr lang="en-US" dirty="0"/>
              <a:t> </a:t>
            </a:r>
            <a:r>
              <a:rPr lang="en-US" dirty="0" err="1"/>
              <a:t>prag</a:t>
            </a:r>
            <a:r>
              <a:rPr lang="en-US" dirty="0"/>
              <a:t> </a:t>
            </a:r>
            <a:r>
              <a:rPr lang="en-US" dirty="0" err="1"/>
              <a:t>štetnosti</a:t>
            </a:r>
            <a:r>
              <a:rPr lang="en-US" dirty="0"/>
              <a:t> </a:t>
            </a:r>
            <a:r>
              <a:rPr lang="en-US" dirty="0" err="1"/>
              <a:t>puno</a:t>
            </a:r>
            <a:r>
              <a:rPr lang="en-US" dirty="0"/>
              <a:t> </a:t>
            </a:r>
            <a:r>
              <a:rPr lang="en-US" dirty="0" err="1"/>
              <a:t>veći</a:t>
            </a:r>
            <a:r>
              <a:rPr lang="en-US" dirty="0"/>
              <a:t> i </a:t>
            </a:r>
            <a:r>
              <a:rPr lang="en-US" dirty="0" err="1"/>
              <a:t>iznosi</a:t>
            </a:r>
            <a:r>
              <a:rPr lang="en-US" dirty="0"/>
              <a:t> 15-20 </a:t>
            </a:r>
            <a:r>
              <a:rPr lang="en-US" dirty="0" err="1"/>
              <a:t>biljaka</a:t>
            </a:r>
            <a:r>
              <a:rPr lang="en-US" dirty="0"/>
              <a:t>/m².</a:t>
            </a:r>
          </a:p>
        </p:txBody>
      </p:sp>
    </p:spTree>
    <p:extLst>
      <p:ext uri="{BB962C8B-B14F-4D97-AF65-F5344CB8AC3E}">
        <p14:creationId xmlns:p14="http://schemas.microsoft.com/office/powerpoint/2010/main" val="321704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Korovi kultura gustog sklopa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bs-Latn-BA" dirty="0" smtClean="0"/>
              <a:t>Mišjakinja (</a:t>
            </a:r>
            <a:r>
              <a:rPr lang="hr-HR" i="1" dirty="0" smtClean="0"/>
              <a:t>Stellaria media), </a:t>
            </a:r>
            <a:endParaRPr lang="bs-Latn-BA" dirty="0" smtClean="0"/>
          </a:p>
          <a:p>
            <a:r>
              <a:rPr lang="bs-Latn-BA" dirty="0" smtClean="0"/>
              <a:t>Persijska čestoslavica (</a:t>
            </a:r>
            <a:r>
              <a:rPr lang="hr-HR" i="1" dirty="0"/>
              <a:t>Veronica </a:t>
            </a:r>
            <a:r>
              <a:rPr lang="hr-HR" i="1" dirty="0" smtClean="0"/>
              <a:t>persica), </a:t>
            </a:r>
            <a:endParaRPr lang="bs-Latn-BA" dirty="0" smtClean="0"/>
          </a:p>
          <a:p>
            <a:r>
              <a:rPr lang="bs-Latn-BA" dirty="0" smtClean="0"/>
              <a:t>Crvena mrtva kopriva (</a:t>
            </a:r>
            <a:r>
              <a:rPr lang="hr-HR" i="1" dirty="0"/>
              <a:t>Lamium </a:t>
            </a:r>
            <a:r>
              <a:rPr lang="hr-HR" i="1" dirty="0" smtClean="0"/>
              <a:t>purpureum),</a:t>
            </a:r>
            <a:endParaRPr lang="bs-Latn-BA" dirty="0" smtClean="0"/>
          </a:p>
          <a:p>
            <a:r>
              <a:rPr lang="bs-Latn-BA" dirty="0" smtClean="0"/>
              <a:t>Mak (</a:t>
            </a:r>
            <a:r>
              <a:rPr lang="hr-HR" i="1" dirty="0"/>
              <a:t>Papaver </a:t>
            </a:r>
            <a:r>
              <a:rPr lang="hr-HR" i="1" dirty="0" smtClean="0"/>
              <a:t>rhoeas),</a:t>
            </a:r>
            <a:endParaRPr lang="bs-Latn-BA" dirty="0" smtClean="0"/>
          </a:p>
          <a:p>
            <a:r>
              <a:rPr lang="bs-Latn-BA" dirty="0" smtClean="0"/>
              <a:t>Priljepača (</a:t>
            </a:r>
            <a:r>
              <a:rPr lang="bs-Latn-BA" i="1" dirty="0" smtClean="0"/>
              <a:t>Galium aparine</a:t>
            </a:r>
            <a:r>
              <a:rPr lang="bs-Latn-BA" dirty="0" smtClean="0"/>
              <a:t>)</a:t>
            </a:r>
          </a:p>
          <a:p>
            <a:r>
              <a:rPr lang="bs-Latn-BA" dirty="0" smtClean="0"/>
              <a:t>Kamilica (</a:t>
            </a:r>
            <a:r>
              <a:rPr lang="bs-Latn-BA" i="1" dirty="0" smtClean="0"/>
              <a:t>Matricaria chamomilla</a:t>
            </a:r>
            <a:r>
              <a:rPr lang="bs-Latn-BA" dirty="0" smtClean="0"/>
              <a:t>),</a:t>
            </a:r>
          </a:p>
          <a:p>
            <a:r>
              <a:rPr lang="bs-Latn-BA" dirty="0" smtClean="0"/>
              <a:t>Rusomača (</a:t>
            </a:r>
            <a:r>
              <a:rPr lang="hr-HR" i="1" dirty="0"/>
              <a:t>Capsella bursa </a:t>
            </a:r>
            <a:r>
              <a:rPr lang="hr-HR" i="1" dirty="0" smtClean="0"/>
              <a:t>pastoris),</a:t>
            </a:r>
            <a:endParaRPr lang="bs-Latn-BA" dirty="0" smtClean="0"/>
          </a:p>
          <a:p>
            <a:r>
              <a:rPr lang="bs-Latn-BA" dirty="0" smtClean="0"/>
              <a:t>Poljska ljubičica (</a:t>
            </a:r>
            <a:r>
              <a:rPr lang="bs-Latn-BA" i="1" dirty="0" smtClean="0"/>
              <a:t>Viola arvensis</a:t>
            </a:r>
            <a:r>
              <a:rPr lang="bs-Latn-BA" dirty="0" smtClean="0"/>
              <a:t>),</a:t>
            </a:r>
          </a:p>
          <a:p>
            <a:r>
              <a:rPr lang="bs-Latn-BA" dirty="0" smtClean="0"/>
              <a:t>Divlja zob (</a:t>
            </a:r>
            <a:r>
              <a:rPr lang="hr-HR" i="1" dirty="0" smtClean="0"/>
              <a:t>Avena fatua</a:t>
            </a:r>
            <a:r>
              <a:rPr lang="hr-HR" dirty="0" smtClean="0"/>
              <a:t>),</a:t>
            </a:r>
            <a:endParaRPr lang="hr-HR" dirty="0"/>
          </a:p>
          <a:p>
            <a:endParaRPr lang="bs-Latn-BA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45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26" y="76200"/>
            <a:ext cx="3577274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2971800"/>
            <a:ext cx="2809107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3144890"/>
            <a:ext cx="2627784" cy="3636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4166" y="3523185"/>
            <a:ext cx="3425623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7812" y="133894"/>
            <a:ext cx="30039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6915" y="508248"/>
            <a:ext cx="2282874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100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Spelta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</p:spPr>
        <p:txBody>
          <a:bodyPr>
            <a:normAutofit fontScale="77500" lnSpcReduction="20000"/>
          </a:bodyPr>
          <a:lstStyle/>
          <a:p>
            <a:r>
              <a:rPr lang="bs-Latn-BA" dirty="0" smtClean="0"/>
              <a:t>Sve </a:t>
            </a:r>
            <a:r>
              <a:rPr lang="bs-Latn-BA" dirty="0"/>
              <a:t>do polovine 20. vijeka spelta je bila veoma važna </a:t>
            </a:r>
            <a:r>
              <a:rPr lang="bs-Latn-BA" b="1" dirty="0"/>
              <a:t>pljevičasta pšenica </a:t>
            </a:r>
            <a:r>
              <a:rPr lang="bs-Latn-BA" dirty="0"/>
              <a:t>u svijetu. </a:t>
            </a:r>
            <a:endParaRPr lang="bs-Latn-BA" dirty="0" smtClean="0"/>
          </a:p>
          <a:p>
            <a:r>
              <a:rPr lang="bs-Latn-BA" dirty="0" smtClean="0"/>
              <a:t>Ekspanzijom </a:t>
            </a:r>
            <a:r>
              <a:rPr lang="bs-Latn-BA" dirty="0"/>
              <a:t>nepljevičastih formi ona gubi na značaju</a:t>
            </a:r>
            <a:r>
              <a:rPr lang="bs-Latn-BA" dirty="0" smtClean="0"/>
              <a:t>.</a:t>
            </a:r>
          </a:p>
          <a:p>
            <a:r>
              <a:rPr lang="bs-Latn-BA" dirty="0" smtClean="0"/>
              <a:t>Zahvaljujući </a:t>
            </a:r>
            <a:r>
              <a:rPr lang="bs-Latn-BA" dirty="0"/>
              <a:t>kvalitativnim karakteristikama ova pšenica ponovo počinje da se gaji u planinskim područjima Njemačke, Švicarske i Austrije, </a:t>
            </a:r>
            <a:endParaRPr lang="bs-Latn-BA" dirty="0" smtClean="0"/>
          </a:p>
          <a:p>
            <a:r>
              <a:rPr lang="bs-Latn-BA" dirty="0" smtClean="0"/>
              <a:t>a </a:t>
            </a:r>
            <a:r>
              <a:rPr lang="bs-Latn-BA" dirty="0"/>
              <a:t>ekspanzijom organske proizvodnje ulazi na obradive površine i drugih država Evrope.</a:t>
            </a:r>
            <a:endParaRPr lang="en-US" dirty="0"/>
          </a:p>
        </p:txBody>
      </p:sp>
      <p:pic>
        <p:nvPicPr>
          <p:cNvPr id="1026" name="Picture 2" descr="C:\Users\Mirha\Desktop\januar 2012\My Pictures\avgust 2014\DSC08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33600"/>
            <a:ext cx="2443500" cy="32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06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ivlja zob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165"/>
            <a:ext cx="2971800" cy="348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al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218" y="39543"/>
            <a:ext cx="2673927" cy="346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apera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5"/>
          <a:stretch>
            <a:fillRect/>
          </a:stretch>
        </p:blipFill>
        <p:spPr bwMode="auto">
          <a:xfrm>
            <a:off x="5701145" y="39542"/>
            <a:ext cx="2438400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enecio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4"/>
          <a:stretch>
            <a:fillRect/>
          </a:stretch>
        </p:blipFill>
        <p:spPr bwMode="auto">
          <a:xfrm>
            <a:off x="113145" y="3657600"/>
            <a:ext cx="38163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inap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3767570" cy="325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7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Višegodišnje vrste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altLang="en-US" dirty="0" smtClean="0"/>
              <a:t>Obični štavelj (</a:t>
            </a:r>
            <a:r>
              <a:rPr lang="hr-HR" altLang="en-US" i="1" dirty="0" smtClean="0"/>
              <a:t>Rumex crispus),</a:t>
            </a:r>
          </a:p>
          <a:p>
            <a:r>
              <a:rPr lang="hr-HR" altLang="en-US" dirty="0" smtClean="0"/>
              <a:t>Petoprsta</a:t>
            </a:r>
            <a:r>
              <a:rPr lang="hr-HR" altLang="en-US" i="1" dirty="0" smtClean="0"/>
              <a:t> (Potentilla reptans),</a:t>
            </a:r>
          </a:p>
          <a:p>
            <a:r>
              <a:rPr lang="hr-HR" dirty="0" smtClean="0"/>
              <a:t>Poljski slak (</a:t>
            </a:r>
            <a:r>
              <a:rPr lang="hr-HR" i="1" dirty="0" smtClean="0"/>
              <a:t>Convolvulus arvensis),</a:t>
            </a:r>
          </a:p>
          <a:p>
            <a:pPr algn="just">
              <a:defRPr/>
            </a:pPr>
            <a:r>
              <a:rPr lang="hr-HR" dirty="0"/>
              <a:t>Poljski </a:t>
            </a:r>
            <a:r>
              <a:rPr lang="hr-HR" dirty="0" smtClean="0"/>
              <a:t>osjak (</a:t>
            </a:r>
            <a:r>
              <a:rPr lang="hr-HR" i="1" dirty="0" smtClean="0"/>
              <a:t>Cirsium arvense),</a:t>
            </a:r>
          </a:p>
          <a:p>
            <a:pPr algn="just">
              <a:defRPr/>
            </a:pPr>
            <a:r>
              <a:rPr lang="hr-HR" altLang="en-US" dirty="0" smtClean="0"/>
              <a:t>Poljski ostak </a:t>
            </a:r>
            <a:r>
              <a:rPr lang="hr-HR" altLang="en-US" i="1" dirty="0" smtClean="0"/>
              <a:t>(Sonchus arvensis),</a:t>
            </a:r>
            <a:endParaRPr lang="hr-HR" i="1" dirty="0" smtClean="0"/>
          </a:p>
          <a:p>
            <a:pPr algn="just">
              <a:defRPr/>
            </a:pPr>
            <a:r>
              <a:rPr lang="hr-HR" dirty="0"/>
              <a:t>Pirika </a:t>
            </a:r>
            <a:r>
              <a:rPr lang="hr-HR" dirty="0" smtClean="0"/>
              <a:t>(</a:t>
            </a:r>
            <a:r>
              <a:rPr lang="hr-HR" i="1" dirty="0" smtClean="0"/>
              <a:t>Agropyron repens).</a:t>
            </a:r>
            <a:endParaRPr lang="en-US" dirty="0"/>
          </a:p>
          <a:p>
            <a:pPr algn="just">
              <a:defRPr/>
            </a:pPr>
            <a:endParaRPr lang="hr-HR" i="1" dirty="0"/>
          </a:p>
          <a:p>
            <a:endParaRPr lang="hr-HR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41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1336" y="57594"/>
            <a:ext cx="2127653" cy="3168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convolvulus arvensis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9236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umex crispus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2722"/>
            <a:ext cx="2135031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quisetum 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416" y="3124200"/>
            <a:ext cx="271462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otenti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52" y="4114800"/>
            <a:ext cx="2879725" cy="21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linaria 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24200"/>
            <a:ext cx="2874818" cy="361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53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Zaštita usjeva</a:t>
            </a:r>
            <a:endParaRPr lang="en-US" dirty="0"/>
          </a:p>
        </p:txBody>
      </p:sp>
      <p:pic>
        <p:nvPicPr>
          <p:cNvPr id="7170" name="Picture 2" descr="Image result for zaštita pšenice od korov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229600" cy="447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18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Mirha\Desktop\Novo_program-zastite_zitari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9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40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Herbicid </a:t>
            </a:r>
            <a:r>
              <a:rPr lang="bs-Latn-BA" b="1" dirty="0" smtClean="0"/>
              <a:t>Arrat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Selektivni</a:t>
            </a:r>
            <a:r>
              <a:rPr lang="en-US" dirty="0" smtClean="0"/>
              <a:t> </a:t>
            </a:r>
            <a:r>
              <a:rPr lang="en-US" dirty="0" err="1" smtClean="0"/>
              <a:t>kontaktno-sistemični</a:t>
            </a:r>
            <a:r>
              <a:rPr lang="en-US" dirty="0" smtClean="0"/>
              <a:t> </a:t>
            </a:r>
            <a:r>
              <a:rPr lang="en-US" dirty="0" err="1"/>
              <a:t>herbicid</a:t>
            </a:r>
            <a:r>
              <a:rPr lang="en-US" dirty="0"/>
              <a:t> </a:t>
            </a:r>
            <a:r>
              <a:rPr lang="en-US" dirty="0" err="1"/>
              <a:t>namijenjen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suzbijanje</a:t>
            </a:r>
            <a:r>
              <a:rPr lang="en-US" dirty="0"/>
              <a:t> </a:t>
            </a:r>
            <a:r>
              <a:rPr lang="en-US" dirty="0" err="1"/>
              <a:t>najvažnijih</a:t>
            </a:r>
            <a:r>
              <a:rPr lang="en-US" dirty="0"/>
              <a:t> </a:t>
            </a:r>
            <a:r>
              <a:rPr lang="en-US" dirty="0" err="1"/>
              <a:t>širokolisnih</a:t>
            </a:r>
            <a:r>
              <a:rPr lang="en-US" dirty="0"/>
              <a:t> </a:t>
            </a:r>
            <a:r>
              <a:rPr lang="en-US" dirty="0" err="1"/>
              <a:t>korova</a:t>
            </a:r>
            <a:r>
              <a:rPr lang="en-US" dirty="0"/>
              <a:t> u </a:t>
            </a:r>
            <a:r>
              <a:rPr lang="en-US" dirty="0" err="1"/>
              <a:t>ozimim</a:t>
            </a:r>
            <a:r>
              <a:rPr lang="en-US" dirty="0"/>
              <a:t> i </a:t>
            </a:r>
            <a:r>
              <a:rPr lang="en-US" dirty="0" err="1"/>
              <a:t>jarim</a:t>
            </a:r>
            <a:r>
              <a:rPr lang="en-US" dirty="0"/>
              <a:t> </a:t>
            </a:r>
            <a:r>
              <a:rPr lang="en-US" dirty="0" err="1"/>
              <a:t>strnim</a:t>
            </a:r>
            <a:r>
              <a:rPr lang="en-US" dirty="0"/>
              <a:t> </a:t>
            </a:r>
            <a:r>
              <a:rPr lang="en-US" dirty="0" err="1" smtClean="0"/>
              <a:t>žitima</a:t>
            </a:r>
            <a:r>
              <a:rPr lang="en-US" dirty="0" smtClean="0"/>
              <a:t>.</a:t>
            </a:r>
            <a:endParaRPr lang="bs-Latn-BA" dirty="0" smtClean="0"/>
          </a:p>
          <a:p>
            <a:r>
              <a:rPr lang="en-US" dirty="0"/>
              <a:t>0,1 - 0,2 </a:t>
            </a:r>
            <a:r>
              <a:rPr lang="en-US" dirty="0" smtClean="0"/>
              <a:t>kg/ha</a:t>
            </a:r>
            <a:r>
              <a:rPr lang="bs-Latn-BA" dirty="0" smtClean="0"/>
              <a:t>,</a:t>
            </a:r>
            <a:r>
              <a:rPr lang="en-US" dirty="0" smtClean="0"/>
              <a:t> </a:t>
            </a:r>
            <a:endParaRPr lang="bs-Latn-BA" dirty="0" smtClean="0"/>
          </a:p>
          <a:p>
            <a:r>
              <a:rPr lang="bs-Latn-BA" dirty="0" smtClean="0"/>
              <a:t>P</a:t>
            </a:r>
            <a:r>
              <a:rPr lang="en-US" dirty="0" err="1" smtClean="0"/>
              <a:t>rimjenjuje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/>
              <a:t>kada</a:t>
            </a:r>
            <a:r>
              <a:rPr lang="en-US" dirty="0"/>
              <a:t> se </a:t>
            </a:r>
            <a:r>
              <a:rPr lang="en-US" dirty="0" err="1" smtClean="0"/>
              <a:t>žita</a:t>
            </a:r>
            <a:r>
              <a:rPr lang="en-US" dirty="0" smtClean="0"/>
              <a:t> </a:t>
            </a:r>
            <a:r>
              <a:rPr lang="en-US" dirty="0" err="1"/>
              <a:t>nalaze</a:t>
            </a:r>
            <a:r>
              <a:rPr lang="en-US" dirty="0"/>
              <a:t> u </a:t>
            </a:r>
            <a:r>
              <a:rPr lang="en-US" dirty="0" err="1"/>
              <a:t>fazi</a:t>
            </a:r>
            <a:r>
              <a:rPr lang="en-US" dirty="0"/>
              <a:t> od </a:t>
            </a:r>
            <a:r>
              <a:rPr lang="en-US" dirty="0" err="1"/>
              <a:t>početka</a:t>
            </a:r>
            <a:r>
              <a:rPr lang="en-US" dirty="0"/>
              <a:t> </a:t>
            </a:r>
            <a:r>
              <a:rPr lang="en-US" dirty="0" smtClean="0"/>
              <a:t>do </a:t>
            </a:r>
            <a:r>
              <a:rPr lang="en-US" dirty="0" err="1"/>
              <a:t>kraja</a:t>
            </a:r>
            <a:r>
              <a:rPr lang="en-US" dirty="0"/>
              <a:t> </a:t>
            </a:r>
            <a:r>
              <a:rPr lang="en-US" dirty="0" smtClean="0"/>
              <a:t>b</a:t>
            </a:r>
            <a:r>
              <a:rPr lang="bs-Latn-BA" dirty="0" smtClean="0"/>
              <a:t>okorenja</a:t>
            </a:r>
            <a:r>
              <a:rPr lang="en-US" dirty="0" smtClean="0"/>
              <a:t>, </a:t>
            </a:r>
            <a:r>
              <a:rPr lang="en-US" dirty="0"/>
              <a:t>a </a:t>
            </a:r>
            <a:r>
              <a:rPr lang="en-US" dirty="0" err="1"/>
              <a:t>korovi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u </a:t>
            </a:r>
            <a:r>
              <a:rPr lang="en-US" dirty="0" err="1"/>
              <a:t>fazi</a:t>
            </a:r>
            <a:r>
              <a:rPr lang="en-US" dirty="0"/>
              <a:t> 4-6 </a:t>
            </a:r>
            <a:r>
              <a:rPr lang="en-US" dirty="0" err="1"/>
              <a:t>listova</a:t>
            </a:r>
            <a:r>
              <a:rPr lang="en-US" dirty="0"/>
              <a:t>.</a:t>
            </a:r>
          </a:p>
        </p:txBody>
      </p:sp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21288"/>
            <a:ext cx="3124200" cy="492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81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Herbicid </a:t>
            </a:r>
            <a:r>
              <a:rPr lang="bs-Latn-BA" b="1" dirty="0" smtClean="0"/>
              <a:t>Biathlon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>
            <a:normAutofit fontScale="70000" lnSpcReduction="20000"/>
          </a:bodyPr>
          <a:lstStyle/>
          <a:p>
            <a:r>
              <a:rPr lang="bs-Latn-BA" dirty="0" smtClean="0"/>
              <a:t>S</a:t>
            </a:r>
            <a:r>
              <a:rPr lang="en-US" dirty="0" err="1" smtClean="0"/>
              <a:t>uzbija</a:t>
            </a:r>
            <a:r>
              <a:rPr lang="en-US" dirty="0" smtClean="0"/>
              <a:t> </a:t>
            </a:r>
            <a:r>
              <a:rPr lang="en-US" dirty="0" err="1" smtClean="0"/>
              <a:t>jednogodišnj</a:t>
            </a:r>
            <a:r>
              <a:rPr lang="bs-Latn-BA" dirty="0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širokolisn</a:t>
            </a:r>
            <a:r>
              <a:rPr lang="bs-Latn-BA" dirty="0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korov</a:t>
            </a:r>
            <a:r>
              <a:rPr lang="bs-Latn-BA" dirty="0" smtClean="0"/>
              <a:t>e</a:t>
            </a:r>
            <a:r>
              <a:rPr lang="en-US" dirty="0" smtClean="0"/>
              <a:t> </a:t>
            </a:r>
            <a:r>
              <a:rPr lang="en-US" dirty="0"/>
              <a:t>i </a:t>
            </a:r>
            <a:r>
              <a:rPr lang="bs-Latn-BA" dirty="0" smtClean="0"/>
              <a:t>priljepaču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i="1" dirty="0" err="1"/>
              <a:t>Galium</a:t>
            </a:r>
            <a:r>
              <a:rPr lang="en-US" i="1" dirty="0"/>
              <a:t> </a:t>
            </a:r>
            <a:r>
              <a:rPr lang="en-US" i="1" dirty="0" err="1"/>
              <a:t>aparine</a:t>
            </a:r>
            <a:r>
              <a:rPr lang="en-US" dirty="0"/>
              <a:t>) u </a:t>
            </a:r>
            <a:r>
              <a:rPr lang="en-US" dirty="0" err="1"/>
              <a:t>ozimoj</a:t>
            </a:r>
            <a:r>
              <a:rPr lang="en-US" dirty="0"/>
              <a:t> i </a:t>
            </a:r>
            <a:r>
              <a:rPr lang="en-US" dirty="0" err="1"/>
              <a:t>jaroj</a:t>
            </a:r>
            <a:r>
              <a:rPr lang="en-US" dirty="0"/>
              <a:t> </a:t>
            </a:r>
            <a:r>
              <a:rPr lang="en-US" dirty="0" err="1"/>
              <a:t>pšenici</a:t>
            </a:r>
            <a:r>
              <a:rPr lang="en-US" dirty="0"/>
              <a:t> (</a:t>
            </a:r>
            <a:r>
              <a:rPr lang="en-US" dirty="0" err="1"/>
              <a:t>mekoj</a:t>
            </a:r>
            <a:r>
              <a:rPr lang="en-US" dirty="0"/>
              <a:t> i </a:t>
            </a:r>
            <a:r>
              <a:rPr lang="en-US" dirty="0" err="1"/>
              <a:t>tvrdoj</a:t>
            </a:r>
            <a:r>
              <a:rPr lang="en-US" dirty="0"/>
              <a:t>), </a:t>
            </a:r>
            <a:r>
              <a:rPr lang="en-US" dirty="0" err="1"/>
              <a:t>ozimom</a:t>
            </a:r>
            <a:r>
              <a:rPr lang="en-US" dirty="0"/>
              <a:t> i </a:t>
            </a:r>
            <a:r>
              <a:rPr lang="en-US" dirty="0" err="1"/>
              <a:t>jarom</a:t>
            </a:r>
            <a:r>
              <a:rPr lang="en-US" dirty="0"/>
              <a:t> </a:t>
            </a:r>
            <a:r>
              <a:rPr lang="en-US" dirty="0" err="1"/>
              <a:t>ječmu</a:t>
            </a:r>
            <a:r>
              <a:rPr lang="en-US" dirty="0"/>
              <a:t>, </a:t>
            </a:r>
            <a:r>
              <a:rPr lang="bs-Latn-BA" dirty="0" smtClean="0"/>
              <a:t>tritikalu</a:t>
            </a:r>
            <a:r>
              <a:rPr lang="en-US" dirty="0" smtClean="0"/>
              <a:t>, </a:t>
            </a:r>
            <a:r>
              <a:rPr lang="en-US" dirty="0" err="1"/>
              <a:t>zobi</a:t>
            </a:r>
            <a:r>
              <a:rPr lang="en-US" dirty="0"/>
              <a:t>, </a:t>
            </a:r>
            <a:r>
              <a:rPr lang="en-US" dirty="0" err="1"/>
              <a:t>raži</a:t>
            </a:r>
            <a:r>
              <a:rPr lang="en-US" dirty="0"/>
              <a:t> i </a:t>
            </a:r>
            <a:r>
              <a:rPr lang="en-US" b="1" dirty="0" err="1" smtClean="0"/>
              <a:t>piru</a:t>
            </a:r>
            <a:r>
              <a:rPr lang="bs-Latn-BA" dirty="0" smtClean="0"/>
              <a:t>.</a:t>
            </a:r>
          </a:p>
          <a:p>
            <a:r>
              <a:rPr lang="bs-Latn-BA" dirty="0" smtClean="0"/>
              <a:t>40-70 g/ha </a:t>
            </a:r>
            <a:r>
              <a:rPr lang="en-US" dirty="0" smtClean="0"/>
              <a:t>od </a:t>
            </a:r>
            <a:r>
              <a:rPr lang="en-US" dirty="0" err="1"/>
              <a:t>stadija</a:t>
            </a:r>
            <a:r>
              <a:rPr lang="en-US" dirty="0"/>
              <a:t> </a:t>
            </a:r>
            <a:r>
              <a:rPr lang="en-US" dirty="0" err="1"/>
              <a:t>razvijena</a:t>
            </a:r>
            <a:r>
              <a:rPr lang="en-US" dirty="0"/>
              <a:t> 3 </a:t>
            </a:r>
            <a:r>
              <a:rPr lang="en-US" dirty="0" err="1"/>
              <a:t>lista</a:t>
            </a:r>
            <a:r>
              <a:rPr lang="en-US" dirty="0"/>
              <a:t> do </a:t>
            </a:r>
            <a:r>
              <a:rPr lang="en-US" dirty="0" err="1"/>
              <a:t>stadija</a:t>
            </a:r>
            <a:r>
              <a:rPr lang="en-US" dirty="0"/>
              <a:t> </a:t>
            </a:r>
            <a:r>
              <a:rPr lang="en-US" dirty="0" err="1"/>
              <a:t>vidljivog</a:t>
            </a:r>
            <a:r>
              <a:rPr lang="en-US" dirty="0"/>
              <a:t> </a:t>
            </a:r>
            <a:r>
              <a:rPr lang="en-US" dirty="0" err="1"/>
              <a:t>jezičca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</a:t>
            </a:r>
            <a:r>
              <a:rPr lang="en-US" dirty="0" err="1" smtClean="0"/>
              <a:t>zastavi</a:t>
            </a:r>
            <a:r>
              <a:rPr lang="bs-Latn-BA" dirty="0" smtClean="0"/>
              <a:t>čara,</a:t>
            </a:r>
          </a:p>
          <a:p>
            <a:r>
              <a:rPr lang="bs-Latn-BA" dirty="0" smtClean="0"/>
              <a:t>Korovi u fazi 2-6 listova,</a:t>
            </a:r>
          </a:p>
          <a:p>
            <a:r>
              <a:rPr lang="bs-Latn-BA" dirty="0" smtClean="0"/>
              <a:t>Dash okvašivač -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/>
              <a:t>poboljšanje</a:t>
            </a:r>
            <a:r>
              <a:rPr lang="en-US" dirty="0"/>
              <a:t> </a:t>
            </a:r>
            <a:r>
              <a:rPr lang="bs-Latn-BA" dirty="0" smtClean="0"/>
              <a:t>efekta</a:t>
            </a:r>
            <a:r>
              <a:rPr lang="en-US" dirty="0" smtClean="0"/>
              <a:t> </a:t>
            </a:r>
            <a:r>
              <a:rPr lang="en-US" dirty="0" err="1" smtClean="0"/>
              <a:t>herbicid</a:t>
            </a:r>
            <a:r>
              <a:rPr lang="bs-Latn-BA" dirty="0" smtClean="0"/>
              <a:t>a</a:t>
            </a:r>
            <a:r>
              <a:rPr lang="en-US" dirty="0" smtClean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primjene</a:t>
            </a:r>
            <a:r>
              <a:rPr lang="en-US" dirty="0"/>
              <a:t> </a:t>
            </a:r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 smtClean="0"/>
              <a:t>nicanja</a:t>
            </a:r>
            <a:r>
              <a:rPr lang="bs-Latn-BA" dirty="0" smtClean="0"/>
              <a:t>. D</a:t>
            </a:r>
            <a:r>
              <a:rPr lang="en-US" dirty="0" err="1" smtClean="0"/>
              <a:t>jeluje</a:t>
            </a:r>
            <a:r>
              <a:rPr lang="en-US" dirty="0" smtClean="0"/>
              <a:t> </a:t>
            </a:r>
            <a:r>
              <a:rPr lang="en-US" dirty="0" err="1"/>
              <a:t>tako</a:t>
            </a:r>
            <a:r>
              <a:rPr lang="en-US" dirty="0"/>
              <a:t> da </a:t>
            </a:r>
            <a:r>
              <a:rPr lang="en-US" dirty="0" err="1"/>
              <a:t>snižava</a:t>
            </a:r>
            <a:r>
              <a:rPr lang="en-US" dirty="0"/>
              <a:t> </a:t>
            </a:r>
            <a:r>
              <a:rPr lang="en-US" dirty="0" smtClean="0"/>
              <a:t>pH</a:t>
            </a:r>
            <a:r>
              <a:rPr lang="bs-Latn-BA" dirty="0" smtClean="0"/>
              <a:t> </a:t>
            </a:r>
            <a:r>
              <a:rPr lang="en-US" dirty="0" err="1" smtClean="0"/>
              <a:t>vrijednost</a:t>
            </a:r>
            <a:r>
              <a:rPr lang="en-US" dirty="0" smtClean="0"/>
              <a:t> </a:t>
            </a:r>
            <a:r>
              <a:rPr lang="en-US" dirty="0"/>
              <a:t>i </a:t>
            </a:r>
            <a:r>
              <a:rPr lang="en-US" dirty="0" err="1"/>
              <a:t>površinsku</a:t>
            </a:r>
            <a:r>
              <a:rPr lang="en-US" dirty="0"/>
              <a:t> </a:t>
            </a:r>
            <a:r>
              <a:rPr lang="en-US" dirty="0" err="1" smtClean="0"/>
              <a:t>napetost</a:t>
            </a:r>
            <a:r>
              <a:rPr lang="en-US" dirty="0" smtClean="0"/>
              <a:t>, </a:t>
            </a:r>
            <a:r>
              <a:rPr lang="en-US" dirty="0" err="1"/>
              <a:t>kao</a:t>
            </a:r>
            <a:r>
              <a:rPr lang="en-US" dirty="0"/>
              <a:t> i </a:t>
            </a:r>
            <a:r>
              <a:rPr lang="en-US" dirty="0" err="1"/>
              <a:t>prebrzu</a:t>
            </a:r>
            <a:r>
              <a:rPr lang="en-US" dirty="0"/>
              <a:t> </a:t>
            </a:r>
            <a:r>
              <a:rPr lang="en-US" dirty="0" err="1"/>
              <a:t>razgradnju</a:t>
            </a:r>
            <a:r>
              <a:rPr lang="en-US" dirty="0"/>
              <a:t> </a:t>
            </a:r>
            <a:r>
              <a:rPr lang="bs-Latn-BA" dirty="0" smtClean="0"/>
              <a:t>aktivne materije</a:t>
            </a:r>
            <a:r>
              <a:rPr lang="en-US" dirty="0" smtClean="0"/>
              <a:t> </a:t>
            </a:r>
            <a:r>
              <a:rPr lang="en-US" dirty="0"/>
              <a:t>od UV </a:t>
            </a:r>
            <a:r>
              <a:rPr lang="en-US" dirty="0" err="1"/>
              <a:t>zračenja</a:t>
            </a:r>
            <a:r>
              <a:rPr lang="en-US" dirty="0"/>
              <a:t>, </a:t>
            </a:r>
            <a:r>
              <a:rPr lang="en-US" dirty="0" err="1"/>
              <a:t>poboljšava</a:t>
            </a:r>
            <a:r>
              <a:rPr lang="en-US" dirty="0"/>
              <a:t> </a:t>
            </a:r>
            <a:r>
              <a:rPr lang="en-US" dirty="0" err="1"/>
              <a:t>kvašenje</a:t>
            </a:r>
            <a:r>
              <a:rPr lang="en-US" dirty="0"/>
              <a:t> </a:t>
            </a:r>
            <a:r>
              <a:rPr lang="en-US" dirty="0" err="1"/>
              <a:t>lisne</a:t>
            </a:r>
            <a:r>
              <a:rPr lang="en-US" dirty="0"/>
              <a:t> </a:t>
            </a:r>
            <a:r>
              <a:rPr lang="en-US" dirty="0" err="1"/>
              <a:t>površine</a:t>
            </a:r>
            <a:r>
              <a:rPr lang="en-US" dirty="0"/>
              <a:t> </a:t>
            </a:r>
            <a:r>
              <a:rPr lang="en-US" dirty="0" err="1"/>
              <a:t>korova</a:t>
            </a:r>
            <a:r>
              <a:rPr lang="en-US" dirty="0"/>
              <a:t> i </a:t>
            </a:r>
            <a:r>
              <a:rPr lang="en-US" dirty="0" err="1"/>
              <a:t>poboljšava</a:t>
            </a:r>
            <a:r>
              <a:rPr lang="en-US" dirty="0"/>
              <a:t> </a:t>
            </a:r>
            <a:r>
              <a:rPr lang="en-US" dirty="0" err="1"/>
              <a:t>distribuciju</a:t>
            </a:r>
            <a:r>
              <a:rPr lang="en-US" dirty="0"/>
              <a:t> </a:t>
            </a:r>
            <a:r>
              <a:rPr lang="en-US" dirty="0" err="1"/>
              <a:t>herbicida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tretiranoj</a:t>
            </a:r>
            <a:r>
              <a:rPr lang="en-US" dirty="0"/>
              <a:t> </a:t>
            </a:r>
            <a:r>
              <a:rPr lang="en-US" dirty="0" err="1" smtClean="0"/>
              <a:t>površini</a:t>
            </a:r>
            <a:r>
              <a:rPr lang="bs-Latn-BA" dirty="0" smtClean="0"/>
              <a:t>. </a:t>
            </a:r>
          </a:p>
        </p:txBody>
      </p:sp>
      <p:pic>
        <p:nvPicPr>
          <p:cNvPr id="4" name="Picture 2" descr="Image result for biathlon herbic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600200"/>
            <a:ext cx="2362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54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Herbicidi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391400" cy="4525963"/>
          </a:xfrm>
        </p:spPr>
        <p:txBody>
          <a:bodyPr>
            <a:normAutofit fontScale="70000" lnSpcReduction="20000"/>
          </a:bodyPr>
          <a:lstStyle/>
          <a:p>
            <a:r>
              <a:rPr lang="vi-VN" dirty="0" smtClean="0">
                <a:latin typeface="Calibri" panose="020F0502020204030204" pitchFamily="34" charset="0"/>
              </a:rPr>
              <a:t>Voditi računa </a:t>
            </a:r>
            <a:r>
              <a:rPr lang="vi-VN" dirty="0">
                <a:latin typeface="Calibri" panose="020F0502020204030204" pitchFamily="34" charset="0"/>
              </a:rPr>
              <a:t>o tome koji herbicidi se smiju koristiti u pojedinim vrstama strnih </a:t>
            </a:r>
            <a:r>
              <a:rPr lang="vi-VN" dirty="0" smtClean="0">
                <a:latin typeface="Calibri" panose="020F0502020204030204" pitchFamily="34" charset="0"/>
              </a:rPr>
              <a:t>žita! </a:t>
            </a:r>
            <a:endParaRPr lang="bs-Latn-BA" dirty="0" smtClean="0">
              <a:latin typeface="Calibri" panose="020F0502020204030204" pitchFamily="34" charset="0"/>
            </a:endParaRPr>
          </a:p>
          <a:p>
            <a:r>
              <a:rPr lang="bs-Latn-BA" dirty="0" smtClean="0">
                <a:latin typeface="Calibri" panose="020F0502020204030204" pitchFamily="34" charset="0"/>
              </a:rPr>
              <a:t>Npr. </a:t>
            </a:r>
            <a:r>
              <a:rPr lang="vi-VN" dirty="0" smtClean="0">
                <a:latin typeface="Calibri" panose="020F0502020204030204" pitchFamily="34" charset="0"/>
              </a:rPr>
              <a:t> </a:t>
            </a:r>
            <a:r>
              <a:rPr lang="vi-VN" dirty="0">
                <a:latin typeface="Calibri" panose="020F0502020204030204" pitchFamily="34" charset="0"/>
              </a:rPr>
              <a:t>u ozimoj pšenici, ječmu i raži su dopušteni </a:t>
            </a:r>
            <a:r>
              <a:rPr lang="vi-VN" dirty="0" smtClean="0">
                <a:latin typeface="Calibri" panose="020F0502020204030204" pitchFamily="34" charset="0"/>
              </a:rPr>
              <a:t>pr</a:t>
            </a:r>
            <a:r>
              <a:rPr lang="bs-Latn-BA" dirty="0" smtClean="0">
                <a:latin typeface="Calibri" panose="020F0502020204030204" pitchFamily="34" charset="0"/>
              </a:rPr>
              <a:t>eparati</a:t>
            </a:r>
            <a:r>
              <a:rPr lang="vi-VN" dirty="0" smtClean="0">
                <a:latin typeface="Calibri" panose="020F0502020204030204" pitchFamily="34" charset="0"/>
              </a:rPr>
              <a:t> </a:t>
            </a:r>
            <a:r>
              <a:rPr lang="vi-VN" dirty="0">
                <a:latin typeface="Calibri" panose="020F0502020204030204" pitchFamily="34" charset="0"/>
              </a:rPr>
              <a:t>na </a:t>
            </a:r>
            <a:r>
              <a:rPr lang="bs-Latn-BA" dirty="0" smtClean="0">
                <a:latin typeface="Calibri" panose="020F0502020204030204" pitchFamily="34" charset="0"/>
              </a:rPr>
              <a:t>bazi</a:t>
            </a:r>
            <a:r>
              <a:rPr lang="vi-VN" dirty="0" smtClean="0">
                <a:latin typeface="Calibri" panose="020F0502020204030204" pitchFamily="34" charset="0"/>
              </a:rPr>
              <a:t> </a:t>
            </a:r>
            <a:r>
              <a:rPr lang="vi-VN" dirty="0">
                <a:latin typeface="Calibri" panose="020F0502020204030204" pitchFamily="34" charset="0"/>
              </a:rPr>
              <a:t>pendimetalina (Stomp i </a:t>
            </a:r>
            <a:r>
              <a:rPr lang="vi-VN" dirty="0" smtClean="0">
                <a:latin typeface="Calibri" panose="020F0502020204030204" pitchFamily="34" charset="0"/>
              </a:rPr>
              <a:t>sl</a:t>
            </a:r>
            <a:r>
              <a:rPr lang="bs-Latn-BA" dirty="0" smtClean="0">
                <a:latin typeface="Calibri" panose="020F0502020204030204" pitchFamily="34" charset="0"/>
              </a:rPr>
              <a:t>.</a:t>
            </a:r>
            <a:r>
              <a:rPr lang="vi-VN" dirty="0" smtClean="0">
                <a:latin typeface="Calibri" panose="020F0502020204030204" pitchFamily="34" charset="0"/>
              </a:rPr>
              <a:t>)</a:t>
            </a:r>
            <a:r>
              <a:rPr lang="bs-Latn-BA" dirty="0" smtClean="0">
                <a:latin typeface="Calibri" panose="020F0502020204030204" pitchFamily="34" charset="0"/>
              </a:rPr>
              <a:t>, </a:t>
            </a:r>
            <a:r>
              <a:rPr lang="vi-VN" dirty="0" smtClean="0">
                <a:latin typeface="Calibri" panose="020F0502020204030204" pitchFamily="34" charset="0"/>
              </a:rPr>
              <a:t>ali </a:t>
            </a:r>
            <a:r>
              <a:rPr lang="vi-VN" dirty="0">
                <a:latin typeface="Calibri" panose="020F0502020204030204" pitchFamily="34" charset="0"/>
              </a:rPr>
              <a:t>primijenjeni samo nakon sjetve a prije nicanja usjeva</a:t>
            </a:r>
            <a:r>
              <a:rPr lang="vi-VN" dirty="0" smtClean="0">
                <a:latin typeface="Calibri" panose="020F0502020204030204" pitchFamily="34" charset="0"/>
              </a:rPr>
              <a:t>!, </a:t>
            </a:r>
            <a:endParaRPr lang="bs-Latn-BA" dirty="0" smtClean="0">
              <a:latin typeface="Calibri" panose="020F0502020204030204" pitchFamily="34" charset="0"/>
            </a:endParaRPr>
          </a:p>
          <a:p>
            <a:r>
              <a:rPr lang="bs-Latn-BA" dirty="0" smtClean="0">
                <a:latin typeface="Calibri" panose="020F0502020204030204" pitchFamily="34" charset="0"/>
              </a:rPr>
              <a:t>V</a:t>
            </a:r>
            <a:r>
              <a:rPr lang="vi-VN" dirty="0" smtClean="0">
                <a:latin typeface="Calibri" panose="020F0502020204030204" pitchFamily="34" charset="0"/>
              </a:rPr>
              <a:t>rlo </a:t>
            </a:r>
            <a:r>
              <a:rPr lang="vi-VN" dirty="0">
                <a:latin typeface="Calibri" panose="020F0502020204030204" pitchFamily="34" charset="0"/>
              </a:rPr>
              <a:t>česta kombinacija Filon + Logran WG je dopuštena u usjevima ozime pšenice, ječmu, raži </a:t>
            </a:r>
            <a:r>
              <a:rPr lang="vi-VN" dirty="0" smtClean="0">
                <a:latin typeface="Calibri" panose="020F0502020204030204" pitchFamily="34" charset="0"/>
              </a:rPr>
              <a:t>i</a:t>
            </a:r>
            <a:r>
              <a:rPr lang="bs-Latn-BA" dirty="0" smtClean="0">
                <a:latin typeface="Calibri" panose="020F0502020204030204" pitchFamily="34" charset="0"/>
              </a:rPr>
              <a:t> </a:t>
            </a:r>
            <a:r>
              <a:rPr lang="vi-VN" dirty="0" smtClean="0">
                <a:latin typeface="Calibri" panose="020F0502020204030204" pitchFamily="34" charset="0"/>
              </a:rPr>
              <a:t>tritikal</a:t>
            </a:r>
            <a:r>
              <a:rPr lang="bs-Latn-BA" dirty="0" smtClean="0">
                <a:latin typeface="Calibri" panose="020F0502020204030204" pitchFamily="34" charset="0"/>
              </a:rPr>
              <a:t>u</a:t>
            </a:r>
            <a:r>
              <a:rPr lang="vi-VN" dirty="0" smtClean="0">
                <a:latin typeface="Calibri" panose="020F0502020204030204" pitchFamily="34" charset="0"/>
              </a:rPr>
              <a:t>, </a:t>
            </a:r>
            <a:endParaRPr lang="bs-Latn-BA" dirty="0" smtClean="0">
              <a:latin typeface="Calibri" panose="020F0502020204030204" pitchFamily="34" charset="0"/>
            </a:endParaRPr>
          </a:p>
          <a:p>
            <a:r>
              <a:rPr lang="bs-Latn-BA" dirty="0" smtClean="0">
                <a:latin typeface="Calibri" panose="020F0502020204030204" pitchFamily="34" charset="0"/>
              </a:rPr>
              <a:t>H</a:t>
            </a:r>
            <a:r>
              <a:rPr lang="vi-VN" dirty="0" smtClean="0">
                <a:latin typeface="Calibri" panose="020F0502020204030204" pitchFamily="34" charset="0"/>
              </a:rPr>
              <a:t>erbicid </a:t>
            </a:r>
            <a:r>
              <a:rPr lang="vi-VN" dirty="0">
                <a:latin typeface="Calibri" panose="020F0502020204030204" pitchFamily="34" charset="0"/>
              </a:rPr>
              <a:t>Herbaflex je dopušten u ozimoj i jaroj pšenici i ječmu</a:t>
            </a:r>
            <a:r>
              <a:rPr lang="vi-VN" dirty="0" smtClean="0">
                <a:latin typeface="Calibri" panose="020F0502020204030204" pitchFamily="34" charset="0"/>
              </a:rPr>
              <a:t>,</a:t>
            </a:r>
            <a:endParaRPr lang="bs-Latn-BA" dirty="0" smtClean="0">
              <a:latin typeface="Calibri" panose="020F0502020204030204" pitchFamily="34" charset="0"/>
            </a:endParaRPr>
          </a:p>
          <a:p>
            <a:r>
              <a:rPr lang="vi-VN" dirty="0" smtClean="0">
                <a:latin typeface="Calibri" panose="020F0502020204030204" pitchFamily="34" charset="0"/>
              </a:rPr>
              <a:t>Pri </a:t>
            </a:r>
            <a:r>
              <a:rPr lang="vi-VN" dirty="0">
                <a:latin typeface="Calibri" panose="020F0502020204030204" pitchFamily="34" charset="0"/>
              </a:rPr>
              <a:t>“jesensko-zimskom” suzbijanju korova u </a:t>
            </a:r>
            <a:r>
              <a:rPr lang="vi-VN" dirty="0" smtClean="0">
                <a:latin typeface="Calibri" panose="020F0502020204030204" pitchFamily="34" charset="0"/>
              </a:rPr>
              <a:t>žitima </a:t>
            </a:r>
            <a:r>
              <a:rPr lang="vi-VN" dirty="0">
                <a:latin typeface="Calibri" panose="020F0502020204030204" pitchFamily="34" charset="0"/>
              </a:rPr>
              <a:t>voditi računa o dnevnim i noćnim temperaturama zraka. </a:t>
            </a:r>
            <a:endParaRPr lang="bs-Latn-BA" dirty="0" smtClean="0">
              <a:latin typeface="Calibri" panose="020F0502020204030204" pitchFamily="34" charset="0"/>
            </a:endParaRPr>
          </a:p>
          <a:p>
            <a:r>
              <a:rPr lang="vi-VN" dirty="0" smtClean="0">
                <a:latin typeface="Calibri" panose="020F0502020204030204" pitchFamily="34" charset="0"/>
              </a:rPr>
              <a:t>U </a:t>
            </a:r>
            <a:r>
              <a:rPr lang="vi-VN" dirty="0">
                <a:latin typeface="Calibri" panose="020F0502020204030204" pitchFamily="34" charset="0"/>
              </a:rPr>
              <a:t>satima primjene herbicida poželjno je da dnevne temperature budu veće od 5°C (optimalno je između 8° i 10°C), a najniže bi noćne vrijednosti trebale biti iznad 0°C!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73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Herbicidi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525963"/>
          </a:xfrm>
        </p:spPr>
        <p:txBody>
          <a:bodyPr>
            <a:normAutofit fontScale="55000" lnSpcReduction="20000"/>
          </a:bodyPr>
          <a:lstStyle/>
          <a:p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Nedostatak jesenske primjene herbicida u 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žitima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je što ovim tretiranjima ne 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suzbija</a:t>
            </a:r>
            <a:r>
              <a:rPr lang="bs-Latn-BA" dirty="0" smtClean="0"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 višegodišnj</a:t>
            </a:r>
            <a:r>
              <a:rPr lang="bs-Latn-BA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 korov</a:t>
            </a:r>
            <a:r>
              <a:rPr lang="bs-Latn-BA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(npr. osjak, slak). </a:t>
            </a:r>
            <a:endParaRPr lang="bs-Latn-BA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Nek</a:t>
            </a:r>
            <a:r>
              <a:rPr lang="bs-Latn-BA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 sulfonilurea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herbicidi (npr. triasulfuron) na zemljištima s nepropusnim slojem i pH 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većim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od 6,5 mogu nakon višegodišnje primjene štetiti osjetljivim kulturama u plodoredu (npr. 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luk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, uljana repica, 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lucer</a:t>
            </a:r>
            <a:r>
              <a:rPr lang="bs-Latn-BA" dirty="0" smtClean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i dr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.).</a:t>
            </a:r>
            <a:endParaRPr lang="bs-Latn-BA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Sami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proizvođači 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žita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moraju 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odabrati strategiju suzbijanja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korova prilagođenu svakoj parceli i situaciji, odnosno odlučiti o potrebi, načinu i vremenu suzbijanja korova u 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žit</a:t>
            </a:r>
            <a:r>
              <a:rPr lang="bs-Latn-BA" dirty="0" smtClean="0">
                <a:latin typeface="Calibri" panose="020F0502020204030204" pitchFamily="34" charset="0"/>
                <a:cs typeface="Calibri" panose="020F0502020204030204" pitchFamily="34" charset="0"/>
              </a:rPr>
              <a:t>ima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bs-Latn-BA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Pri</a:t>
            </a:r>
            <a:r>
              <a:rPr lang="bs-Latn-BA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tom</a:t>
            </a:r>
            <a:r>
              <a:rPr lang="bs-Latn-BA" dirty="0" smtClean="0">
                <a:latin typeface="Calibri" panose="020F0502020204030204" pitchFamily="34" charset="0"/>
                <a:cs typeface="Calibri" panose="020F0502020204030204" pitchFamily="34" charset="0"/>
              </a:rPr>
              <a:t>e treba imati podatke 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zakorovljenosti (kolika je zastupljenost jednogodišnjih 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korov</a:t>
            </a:r>
            <a:r>
              <a:rPr lang="bs-Latn-BA" dirty="0" smtClean="0">
                <a:latin typeface="Calibri" panose="020F0502020204030204" pitchFamily="34" charset="0"/>
                <a:cs typeface="Calibri" panose="020F0502020204030204" pitchFamily="34" charset="0"/>
              </a:rPr>
              <a:t>skih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trava, ima li višegodišnjih 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korova), fizi</a:t>
            </a:r>
            <a:r>
              <a:rPr lang="bs-Latn-BA" dirty="0" smtClean="0">
                <a:latin typeface="Calibri" panose="020F0502020204030204" pitchFamily="34" charset="0"/>
                <a:cs typeface="Calibri" panose="020F0502020204030204" pitchFamily="34" charset="0"/>
              </a:rPr>
              <a:t>čko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bs-Latn-BA" dirty="0" smtClean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emijskim </a:t>
            </a:r>
            <a:r>
              <a:rPr lang="bs-Latn-BA" dirty="0" smtClean="0">
                <a:latin typeface="Calibri" panose="020F0502020204030204" pitchFamily="34" charset="0"/>
                <a:cs typeface="Calibri" panose="020F0502020204030204" pitchFamily="34" charset="0"/>
              </a:rPr>
              <a:t>osobinama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tla, osnovnim saznanjima o herbicidima, te novčanoj dobiti nakon njihove pravilne primjene.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93" y="2133600"/>
            <a:ext cx="2908766" cy="28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2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Fungicid </a:t>
            </a:r>
            <a:r>
              <a:rPr lang="bs-Latn-BA" b="1" dirty="0" smtClean="0"/>
              <a:t>Duett Ultra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6096000" cy="4602163"/>
          </a:xfrm>
        </p:spPr>
        <p:txBody>
          <a:bodyPr>
            <a:noAutofit/>
          </a:bodyPr>
          <a:lstStyle/>
          <a:p>
            <a:pPr fontAlgn="base"/>
            <a:r>
              <a:rPr lang="bs-Latn-B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uzbija pepelnice pšenice,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rđe</a:t>
            </a:r>
            <a:r>
              <a:rPr lang="bs-Latn-B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bs-Latn-B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egavosti 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lista i 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klasa,</a:t>
            </a:r>
            <a:r>
              <a:rPr lang="bs-Latn-B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smanjuje 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napad truleži 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klasa,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 pepelnice 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ječma</a:t>
            </a:r>
            <a:r>
              <a:rPr lang="bs-Latn-B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 mrežaste 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bs-Latn-B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egavosti ječma</a:t>
            </a:r>
            <a:r>
              <a:rPr lang="bs-Latn-B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Količina </a:t>
            </a:r>
            <a:r>
              <a:rPr lang="vi-VN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0,4-0,6 l/ha</a:t>
            </a:r>
            <a:r>
              <a:rPr lang="bs-Latn-BA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bs-Latn-B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fazi intenzivnog porasta biljke (vlatanje) i u fazi klasanja. </a:t>
            </a:r>
          </a:p>
          <a:p>
            <a:pPr fontAlgn="base"/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Duett 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Ultra sadrži 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dv</a:t>
            </a:r>
            <a:r>
              <a:rPr lang="bs-Latn-B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ij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aktivne 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materije 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koje se međusobno dobro 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dopunjuju</a:t>
            </a:r>
            <a:r>
              <a:rPr lang="bs-Latn-B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bs-Latn-BA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bs-Latn-BA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Prednosti </a:t>
            </a:r>
            <a:r>
              <a:rPr lang="bs-Latn-B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visoka efikasnost, dugo 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bs-Latn-B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elovanje 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i takozvani „zeleni efekat“: kod pšenice i ječma gornji list (zastavičar) dugo ostaje zelen – nalivanje zrna se nastavlja do same žetve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4" name="Picture 2" descr="Image result for duet ultra fungic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600200"/>
            <a:ext cx="2209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24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Spelta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525963"/>
          </a:xfrm>
        </p:spPr>
        <p:txBody>
          <a:bodyPr>
            <a:normAutofit fontScale="70000" lnSpcReduction="20000"/>
          </a:bodyPr>
          <a:lstStyle/>
          <a:p>
            <a:r>
              <a:rPr lang="bs-Latn-BA" dirty="0" smtClean="0"/>
              <a:t>U </a:t>
            </a:r>
            <a:r>
              <a:rPr lang="bs-Latn-BA" dirty="0"/>
              <a:t>Belgiji gaji na oko 10 000 ha, </a:t>
            </a:r>
            <a:endParaRPr lang="bs-Latn-BA" dirty="0" smtClean="0"/>
          </a:p>
          <a:p>
            <a:r>
              <a:rPr lang="bs-Latn-BA" dirty="0" smtClean="0"/>
              <a:t>Njemačkoj  </a:t>
            </a:r>
            <a:r>
              <a:rPr lang="bs-Latn-BA" dirty="0"/>
              <a:t>na  23 000 </a:t>
            </a:r>
            <a:r>
              <a:rPr lang="bs-Latn-BA" dirty="0" smtClean="0"/>
              <a:t>ha,</a:t>
            </a:r>
          </a:p>
          <a:p>
            <a:r>
              <a:rPr lang="bs-Latn-BA" dirty="0" smtClean="0"/>
              <a:t>Austriji </a:t>
            </a:r>
            <a:r>
              <a:rPr lang="bs-Latn-BA" dirty="0"/>
              <a:t>8 000 ha,  </a:t>
            </a:r>
            <a:endParaRPr lang="bs-Latn-BA" dirty="0" smtClean="0"/>
          </a:p>
          <a:p>
            <a:r>
              <a:rPr lang="bs-Latn-BA" dirty="0" smtClean="0"/>
              <a:t>Švicarskoj </a:t>
            </a:r>
            <a:r>
              <a:rPr lang="bs-Latn-BA" dirty="0"/>
              <a:t>4 200 ha, </a:t>
            </a:r>
            <a:endParaRPr lang="bs-Latn-BA" dirty="0" smtClean="0"/>
          </a:p>
          <a:p>
            <a:r>
              <a:rPr lang="bs-Latn-BA" dirty="0" smtClean="0"/>
              <a:t>Francuskoj </a:t>
            </a:r>
            <a:r>
              <a:rPr lang="bs-Latn-BA" dirty="0"/>
              <a:t>4 000 ha, </a:t>
            </a:r>
            <a:endParaRPr lang="bs-Latn-BA" dirty="0" smtClean="0"/>
          </a:p>
          <a:p>
            <a:r>
              <a:rPr lang="bs-Latn-BA" dirty="0" smtClean="0"/>
              <a:t>Češkoj </a:t>
            </a:r>
            <a:r>
              <a:rPr lang="bs-Latn-BA" dirty="0"/>
              <a:t>i Poljskoj oko 2 000 </a:t>
            </a:r>
            <a:r>
              <a:rPr lang="bs-Latn-BA" dirty="0" smtClean="0"/>
              <a:t>ha.</a:t>
            </a:r>
          </a:p>
          <a:p>
            <a:r>
              <a:rPr lang="bs-Latn-BA" dirty="0" smtClean="0"/>
              <a:t>Zastupljena </a:t>
            </a:r>
            <a:r>
              <a:rPr lang="bs-Latn-BA" dirty="0"/>
              <a:t>i u drugim evropskim državama, ali na manjim </a:t>
            </a:r>
            <a:r>
              <a:rPr lang="bs-Latn-BA" dirty="0" smtClean="0"/>
              <a:t>površinama. </a:t>
            </a:r>
          </a:p>
          <a:p>
            <a:r>
              <a:rPr lang="bs-Latn-BA" dirty="0" smtClean="0"/>
              <a:t>Americi (SAD </a:t>
            </a:r>
            <a:r>
              <a:rPr lang="bs-Latn-BA" dirty="0"/>
              <a:t>i </a:t>
            </a:r>
            <a:r>
              <a:rPr lang="bs-Latn-BA" dirty="0" smtClean="0"/>
              <a:t>Kanada). </a:t>
            </a:r>
          </a:p>
          <a:p>
            <a:r>
              <a:rPr lang="bs-Latn-BA" dirty="0" smtClean="0"/>
              <a:t>Hrvatska 2015. godine - </a:t>
            </a:r>
            <a:r>
              <a:rPr lang="en-US" dirty="0" smtClean="0"/>
              <a:t>1743,37</a:t>
            </a:r>
            <a:r>
              <a:rPr lang="bs-Latn-BA" dirty="0" smtClean="0"/>
              <a:t> ha</a:t>
            </a:r>
            <a:r>
              <a:rPr lang="en-US" dirty="0" smtClean="0"/>
              <a:t> </a:t>
            </a:r>
            <a:endParaRPr lang="bs-Latn-BA" dirty="0" smtClean="0"/>
          </a:p>
          <a:p>
            <a:r>
              <a:rPr lang="bs-Latn-BA" dirty="0" smtClean="0"/>
              <a:t>Srbija, dosta proizvođača, sorta Nirvana,</a:t>
            </a:r>
            <a:endParaRPr lang="en-US" dirty="0"/>
          </a:p>
          <a:p>
            <a:r>
              <a:rPr lang="bs-Latn-BA" dirty="0" smtClean="0"/>
              <a:t>BiH – Bionatura (Breza), Stanković (Derventa). 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C:\Users\Mirha\Desktop\Alternativna knjiga\sve zajedno\slike\novo\Spelta brasno 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307" y="990600"/>
            <a:ext cx="25908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spelta-derventa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516" y="3810000"/>
            <a:ext cx="229164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99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Fungicid </a:t>
            </a:r>
            <a:r>
              <a:rPr lang="en-US" b="1" dirty="0"/>
              <a:t>Opus® Team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>
            <a:normAutofit fontScale="85000" lnSpcReduction="10000"/>
          </a:bodyPr>
          <a:lstStyle/>
          <a:p>
            <a:r>
              <a:rPr lang="bs-Latn-BA" sz="2800" dirty="0" smtClean="0">
                <a:latin typeface="Calibri" panose="020F0502020204030204" pitchFamily="34" charset="0"/>
              </a:rPr>
              <a:t>S</a:t>
            </a:r>
            <a:r>
              <a:rPr lang="en-US" sz="2800" dirty="0" err="1" smtClean="0">
                <a:latin typeface="Calibri" panose="020F0502020204030204" pitchFamily="34" charset="0"/>
              </a:rPr>
              <a:t>istemični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fungicid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sa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preventivnim</a:t>
            </a:r>
            <a:r>
              <a:rPr lang="en-US" sz="2800" dirty="0">
                <a:latin typeface="Calibri" panose="020F0502020204030204" pitchFamily="34" charset="0"/>
              </a:rPr>
              <a:t> i </a:t>
            </a:r>
            <a:r>
              <a:rPr lang="en-US" sz="2800" dirty="0" err="1">
                <a:latin typeface="Calibri" panose="020F0502020204030204" pitchFamily="34" charset="0"/>
              </a:rPr>
              <a:t>kurativnim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delovanjem</a:t>
            </a:r>
            <a:r>
              <a:rPr lang="en-US" sz="2800" dirty="0" smtClean="0">
                <a:latin typeface="Calibri" panose="020F0502020204030204" pitchFamily="34" charset="0"/>
              </a:rPr>
              <a:t>.</a:t>
            </a:r>
            <a:endParaRPr lang="bs-Latn-BA" sz="2800" dirty="0" smtClean="0">
              <a:latin typeface="Calibri" panose="020F0502020204030204" pitchFamily="34" charset="0"/>
            </a:endParaRPr>
          </a:p>
          <a:p>
            <a:pPr fontAlgn="base"/>
            <a:r>
              <a:rPr lang="bs-Latn-BA" sz="2800" dirty="0" smtClean="0">
                <a:latin typeface="Calibri" panose="020F0502020204030204" pitchFamily="34" charset="0"/>
              </a:rPr>
              <a:t>S</a:t>
            </a:r>
            <a:r>
              <a:rPr lang="vi-VN" sz="2800" dirty="0" smtClean="0">
                <a:latin typeface="Calibri" panose="020F0502020204030204" pitchFamily="34" charset="0"/>
              </a:rPr>
              <a:t>uzbija</a:t>
            </a:r>
            <a:r>
              <a:rPr lang="vi-VN" sz="2800" dirty="0">
                <a:latin typeface="Calibri" panose="020F0502020204030204" pitchFamily="34" charset="0"/>
              </a:rPr>
              <a:t> pepelnice </a:t>
            </a:r>
            <a:r>
              <a:rPr lang="vi-VN" sz="2800" dirty="0" smtClean="0">
                <a:latin typeface="Calibri" panose="020F0502020204030204" pitchFamily="34" charset="0"/>
              </a:rPr>
              <a:t>pšenice</a:t>
            </a:r>
            <a:r>
              <a:rPr lang="bs-Latn-BA" sz="2800" dirty="0" smtClean="0">
                <a:latin typeface="Calibri" panose="020F0502020204030204" pitchFamily="34" charset="0"/>
              </a:rPr>
              <a:t>, </a:t>
            </a:r>
            <a:r>
              <a:rPr lang="vi-VN" sz="2800" dirty="0">
                <a:latin typeface="Calibri" panose="020F0502020204030204" pitchFamily="34" charset="0"/>
              </a:rPr>
              <a:t> </a:t>
            </a:r>
            <a:r>
              <a:rPr lang="vi-VN" sz="2800" dirty="0" smtClean="0">
                <a:latin typeface="Calibri" panose="020F0502020204030204" pitchFamily="34" charset="0"/>
              </a:rPr>
              <a:t>pepelnice ječma,</a:t>
            </a:r>
            <a:r>
              <a:rPr lang="vi-VN" sz="2800" dirty="0">
                <a:latin typeface="Calibri" panose="020F0502020204030204" pitchFamily="34" charset="0"/>
              </a:rPr>
              <a:t> </a:t>
            </a:r>
            <a:r>
              <a:rPr lang="vi-VN" sz="2800" dirty="0" smtClean="0">
                <a:latin typeface="Calibri" panose="020F0502020204030204" pitchFamily="34" charset="0"/>
              </a:rPr>
              <a:t>rđe,</a:t>
            </a:r>
            <a:r>
              <a:rPr lang="vi-VN" sz="2800" dirty="0">
                <a:latin typeface="Calibri" panose="020F0502020204030204" pitchFamily="34" charset="0"/>
              </a:rPr>
              <a:t> sive </a:t>
            </a:r>
            <a:r>
              <a:rPr lang="vi-VN" sz="2800" dirty="0" smtClean="0">
                <a:latin typeface="Calibri" panose="020F0502020204030204" pitchFamily="34" charset="0"/>
              </a:rPr>
              <a:t>p</a:t>
            </a:r>
            <a:r>
              <a:rPr lang="bs-Latn-BA" sz="2800" dirty="0" smtClean="0">
                <a:latin typeface="Calibri" panose="020F0502020204030204" pitchFamily="34" charset="0"/>
              </a:rPr>
              <a:t>j</a:t>
            </a:r>
            <a:r>
              <a:rPr lang="vi-VN" sz="2800" dirty="0" smtClean="0">
                <a:latin typeface="Calibri" panose="020F0502020204030204" pitchFamily="34" charset="0"/>
              </a:rPr>
              <a:t>egavosti </a:t>
            </a:r>
            <a:r>
              <a:rPr lang="vi-VN" sz="2800" dirty="0">
                <a:latin typeface="Calibri" panose="020F0502020204030204" pitchFamily="34" charset="0"/>
              </a:rPr>
              <a:t>lista i klasa</a:t>
            </a:r>
            <a:r>
              <a:rPr lang="vi-VN" sz="2800" b="1" dirty="0">
                <a:latin typeface="Calibri" panose="020F0502020204030204" pitchFamily="34" charset="0"/>
              </a:rPr>
              <a:t> </a:t>
            </a:r>
            <a:r>
              <a:rPr lang="vi-VN" sz="2800" dirty="0" smtClean="0">
                <a:latin typeface="Calibri" panose="020F0502020204030204" pitchFamily="34" charset="0"/>
              </a:rPr>
              <a:t>pšenice</a:t>
            </a:r>
            <a:r>
              <a:rPr lang="bs-Latn-BA" sz="2800" dirty="0" smtClean="0">
                <a:latin typeface="Calibri" panose="020F0502020204030204" pitchFamily="34" charset="0"/>
              </a:rPr>
              <a:t>.</a:t>
            </a:r>
          </a:p>
          <a:p>
            <a:pPr fontAlgn="base"/>
            <a:r>
              <a:rPr lang="bs-Latn-BA" sz="2800" dirty="0" smtClean="0">
                <a:latin typeface="Calibri" panose="020F0502020204030204" pitchFamily="34" charset="0"/>
              </a:rPr>
              <a:t>K</a:t>
            </a:r>
            <a:r>
              <a:rPr lang="vi-VN" sz="2800" dirty="0" smtClean="0">
                <a:latin typeface="Calibri" panose="020F0502020204030204" pitchFamily="34" charset="0"/>
              </a:rPr>
              <a:t>oličin</a:t>
            </a:r>
            <a:r>
              <a:rPr lang="bs-Latn-BA" sz="2800" dirty="0" smtClean="0">
                <a:latin typeface="Calibri" panose="020F0502020204030204" pitchFamily="34" charset="0"/>
              </a:rPr>
              <a:t>a</a:t>
            </a:r>
            <a:r>
              <a:rPr lang="vi-VN" sz="2800" dirty="0" smtClean="0">
                <a:latin typeface="Calibri" panose="020F0502020204030204" pitchFamily="34" charset="0"/>
              </a:rPr>
              <a:t> od</a:t>
            </a:r>
            <a:r>
              <a:rPr lang="vi-VN" sz="2800" dirty="0">
                <a:latin typeface="Calibri" panose="020F0502020204030204" pitchFamily="34" charset="0"/>
              </a:rPr>
              <a:t> </a:t>
            </a:r>
            <a:r>
              <a:rPr lang="vi-VN" sz="2800" b="1" dirty="0">
                <a:latin typeface="Calibri" panose="020F0502020204030204" pitchFamily="34" charset="0"/>
              </a:rPr>
              <a:t>1 l/ha</a:t>
            </a:r>
            <a:r>
              <a:rPr lang="vi-VN" sz="2800" dirty="0">
                <a:latin typeface="Calibri" panose="020F0502020204030204" pitchFamily="34" charset="0"/>
              </a:rPr>
              <a:t>. </a:t>
            </a:r>
            <a:endParaRPr lang="bs-Latn-BA" sz="2800" dirty="0" smtClean="0">
              <a:latin typeface="Calibri" panose="020F0502020204030204" pitchFamily="34" charset="0"/>
            </a:endParaRPr>
          </a:p>
          <a:p>
            <a:pPr fontAlgn="base"/>
            <a:r>
              <a:rPr lang="vi-VN" sz="2800" dirty="0" smtClean="0">
                <a:latin typeface="Calibri" panose="020F0502020204030204" pitchFamily="34" charset="0"/>
              </a:rPr>
              <a:t>Kod </a:t>
            </a:r>
            <a:r>
              <a:rPr lang="vi-VN" sz="2800" dirty="0">
                <a:latin typeface="Calibri" panose="020F0502020204030204" pitchFamily="34" charset="0"/>
              </a:rPr>
              <a:t>pšenice i ječma tretiranje vršiti tokom vlatanja, klasanja i </a:t>
            </a:r>
            <a:r>
              <a:rPr lang="vi-VN" sz="2800" dirty="0" smtClean="0">
                <a:latin typeface="Calibri" panose="020F0502020204030204" pitchFamily="34" charset="0"/>
              </a:rPr>
              <a:t>cv</a:t>
            </a:r>
            <a:r>
              <a:rPr lang="bs-Latn-BA" sz="2800" dirty="0" smtClean="0">
                <a:latin typeface="Calibri" panose="020F0502020204030204" pitchFamily="34" charset="0"/>
              </a:rPr>
              <a:t>j</a:t>
            </a:r>
            <a:r>
              <a:rPr lang="vi-VN" sz="2800" dirty="0" smtClean="0">
                <a:latin typeface="Calibri" panose="020F0502020204030204" pitchFamily="34" charset="0"/>
              </a:rPr>
              <a:t>etanja</a:t>
            </a:r>
            <a:r>
              <a:rPr lang="vi-VN" sz="2800" dirty="0">
                <a:latin typeface="Calibri" panose="020F0502020204030204" pitchFamily="34" charset="0"/>
              </a:rPr>
              <a:t>, po pojavi simptoma oboljenja, a </a:t>
            </a:r>
            <a:r>
              <a:rPr lang="vi-VN" sz="2800" dirty="0" smtClean="0">
                <a:latin typeface="Calibri" panose="020F0502020204030204" pitchFamily="34" charset="0"/>
              </a:rPr>
              <a:t>pr</a:t>
            </a:r>
            <a:r>
              <a:rPr lang="bs-Latn-BA" sz="2800" dirty="0" smtClean="0">
                <a:latin typeface="Calibri" panose="020F0502020204030204" pitchFamily="34" charset="0"/>
              </a:rPr>
              <a:t>ij</a:t>
            </a:r>
            <a:r>
              <a:rPr lang="vi-VN" sz="2800" dirty="0" smtClean="0">
                <a:latin typeface="Calibri" panose="020F0502020204030204" pitchFamily="34" charset="0"/>
              </a:rPr>
              <a:t>e </a:t>
            </a:r>
            <a:r>
              <a:rPr lang="vi-VN" sz="2800" dirty="0">
                <a:latin typeface="Calibri" panose="020F0502020204030204" pitchFamily="34" charset="0"/>
              </a:rPr>
              <a:t>početka širenja parazita na gornja tri lista računajući zastavičar i </a:t>
            </a:r>
            <a:r>
              <a:rPr lang="vi-VN" sz="2800" dirty="0" smtClean="0">
                <a:latin typeface="Calibri" panose="020F0502020204030204" pitchFamily="34" charset="0"/>
              </a:rPr>
              <a:t>klas</a:t>
            </a:r>
            <a:r>
              <a:rPr lang="bs-Latn-BA" sz="2800" dirty="0" smtClean="0">
                <a:latin typeface="Calibri" panose="020F0502020204030204" pitchFamily="34" charset="0"/>
              </a:rPr>
              <a:t>.</a:t>
            </a:r>
            <a:endParaRPr lang="bs-Latn-BA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bs-Latn-BA" sz="2800" dirty="0" smtClean="0">
                <a:latin typeface="Calibri" panose="020F0502020204030204" pitchFamily="34" charset="0"/>
              </a:rPr>
              <a:t>Karenca 42 dana.</a:t>
            </a:r>
            <a:endParaRPr lang="vi-VN" sz="28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7170" name="Picture 2" descr="Image result for opus team fungic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57400"/>
            <a:ext cx="22860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83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Fungicid </a:t>
            </a:r>
            <a:r>
              <a:rPr lang="en-US" b="1" dirty="0" err="1"/>
              <a:t>Controlan</a:t>
            </a:r>
            <a:r>
              <a:rPr lang="en-US" b="1" baseline="30000" dirty="0"/>
              <a:t>®</a:t>
            </a:r>
            <a:r>
              <a:rPr lang="bs-Latn-BA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95600"/>
          </a:xfrm>
        </p:spPr>
        <p:txBody>
          <a:bodyPr>
            <a:normAutofit fontScale="77500" lnSpcReduction="20000"/>
          </a:bodyPr>
          <a:lstStyle/>
          <a:p>
            <a:r>
              <a:rPr lang="bs-Latn-BA" sz="3100" dirty="0" smtClean="0">
                <a:latin typeface="Calibri" panose="020F0502020204030204" pitchFamily="34" charset="0"/>
              </a:rPr>
              <a:t>Z</a:t>
            </a:r>
            <a:r>
              <a:rPr lang="en-US" sz="3100" dirty="0" smtClean="0">
                <a:latin typeface="Calibri" panose="020F0502020204030204" pitchFamily="34" charset="0"/>
              </a:rPr>
              <a:t>a </a:t>
            </a:r>
            <a:r>
              <a:rPr lang="en-US" sz="3100" dirty="0" err="1">
                <a:latin typeface="Calibri" panose="020F0502020204030204" pitchFamily="34" charset="0"/>
              </a:rPr>
              <a:t>zaštitu</a:t>
            </a:r>
            <a:r>
              <a:rPr lang="en-US" sz="3100" dirty="0">
                <a:latin typeface="Calibri" panose="020F0502020204030204" pitchFamily="34" charset="0"/>
              </a:rPr>
              <a:t> </a:t>
            </a:r>
            <a:r>
              <a:rPr lang="bs-Latn-BA" sz="3100" dirty="0" smtClean="0">
                <a:latin typeface="Calibri" panose="020F0502020204030204" pitchFamily="34" charset="0"/>
              </a:rPr>
              <a:t>i vitalnost </a:t>
            </a:r>
            <a:r>
              <a:rPr lang="en-US" sz="3100" dirty="0" err="1" smtClean="0">
                <a:latin typeface="Calibri" panose="020F0502020204030204" pitchFamily="34" charset="0"/>
              </a:rPr>
              <a:t>pšenice</a:t>
            </a:r>
            <a:r>
              <a:rPr lang="en-US" sz="3100" dirty="0" smtClean="0">
                <a:latin typeface="Calibri" panose="020F0502020204030204" pitchFamily="34" charset="0"/>
              </a:rPr>
              <a:t> </a:t>
            </a:r>
            <a:r>
              <a:rPr lang="en-US" sz="3100" dirty="0">
                <a:latin typeface="Calibri" panose="020F0502020204030204" pitchFamily="34" charset="0"/>
              </a:rPr>
              <a:t>i </a:t>
            </a:r>
            <a:r>
              <a:rPr lang="en-US" sz="3100" dirty="0" err="1">
                <a:latin typeface="Calibri" panose="020F0502020204030204" pitchFamily="34" charset="0"/>
              </a:rPr>
              <a:t>ječma</a:t>
            </a:r>
            <a:r>
              <a:rPr lang="en-US" sz="3100" dirty="0" smtClean="0">
                <a:latin typeface="Calibri" panose="020F0502020204030204" pitchFamily="34" charset="0"/>
              </a:rPr>
              <a:t>.</a:t>
            </a:r>
            <a:endParaRPr lang="en-US" sz="3100" dirty="0">
              <a:latin typeface="Calibri" panose="020F0502020204030204" pitchFamily="34" charset="0"/>
            </a:endParaRPr>
          </a:p>
          <a:p>
            <a:r>
              <a:rPr lang="en-US" sz="3100" dirty="0" err="1">
                <a:latin typeface="Calibri" panose="020F0502020204030204" pitchFamily="34" charset="0"/>
              </a:rPr>
              <a:t>Zahvaljujući</a:t>
            </a:r>
            <a:r>
              <a:rPr lang="en-US" sz="3100" dirty="0">
                <a:latin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</a:rPr>
              <a:t>izvanrednoj</a:t>
            </a:r>
            <a:r>
              <a:rPr lang="en-US" sz="3100" dirty="0">
                <a:latin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</a:rPr>
              <a:t>širini</a:t>
            </a:r>
            <a:r>
              <a:rPr lang="en-US" sz="3100" dirty="0">
                <a:latin typeface="Calibri" panose="020F0502020204030204" pitchFamily="34" charset="0"/>
              </a:rPr>
              <a:t> i </a:t>
            </a:r>
            <a:r>
              <a:rPr lang="en-US" sz="3100" dirty="0" err="1" smtClean="0">
                <a:latin typeface="Calibri" panose="020F0502020204030204" pitchFamily="34" charset="0"/>
              </a:rPr>
              <a:t>dugotrajnosti</a:t>
            </a:r>
            <a:r>
              <a:rPr lang="bs-Latn-BA" sz="3100" dirty="0" smtClean="0">
                <a:latin typeface="Calibri" panose="020F0502020204030204" pitchFamily="34" charset="0"/>
              </a:rPr>
              <a:t> </a:t>
            </a:r>
            <a:r>
              <a:rPr lang="en-US" sz="3100" dirty="0" err="1" smtClean="0">
                <a:latin typeface="Calibri" panose="020F0502020204030204" pitchFamily="34" charset="0"/>
              </a:rPr>
              <a:t>djelovanja</a:t>
            </a:r>
            <a:r>
              <a:rPr lang="en-US" sz="3100" dirty="0" smtClean="0">
                <a:latin typeface="Calibri" panose="020F0502020204030204" pitchFamily="34" charset="0"/>
              </a:rPr>
              <a:t> </a:t>
            </a:r>
            <a:r>
              <a:rPr lang="en-US" sz="3100" dirty="0" err="1" smtClean="0">
                <a:latin typeface="Calibri" panose="020F0502020204030204" pitchFamily="34" charset="0"/>
              </a:rPr>
              <a:t>sigurn</a:t>
            </a:r>
            <a:r>
              <a:rPr lang="bs-Latn-BA" sz="3100" dirty="0" smtClean="0">
                <a:latin typeface="Calibri" panose="020F0502020204030204" pitchFamily="34" charset="0"/>
              </a:rPr>
              <a:t>a</a:t>
            </a:r>
            <a:r>
              <a:rPr lang="en-US" sz="3100" dirty="0" smtClean="0">
                <a:latin typeface="Calibri" panose="020F0502020204030204" pitchFamily="34" charset="0"/>
              </a:rPr>
              <a:t> </a:t>
            </a:r>
            <a:r>
              <a:rPr lang="en-US" sz="3100" dirty="0" err="1" smtClean="0">
                <a:latin typeface="Calibri" panose="020F0502020204030204" pitchFamily="34" charset="0"/>
              </a:rPr>
              <a:t>zaštit</a:t>
            </a:r>
            <a:r>
              <a:rPr lang="bs-Latn-BA" sz="3100" dirty="0" smtClean="0">
                <a:latin typeface="Calibri" panose="020F0502020204030204" pitchFamily="34" charset="0"/>
              </a:rPr>
              <a:t>a</a:t>
            </a:r>
            <a:r>
              <a:rPr lang="en-US" sz="3100" dirty="0" smtClean="0">
                <a:latin typeface="Calibri" panose="020F0502020204030204" pitchFamily="34" charset="0"/>
              </a:rPr>
              <a:t> </a:t>
            </a:r>
            <a:r>
              <a:rPr lang="en-US" sz="3100" dirty="0" err="1" smtClean="0">
                <a:latin typeface="Calibri" panose="020F0502020204030204" pitchFamily="34" charset="0"/>
              </a:rPr>
              <a:t>žita</a:t>
            </a:r>
            <a:r>
              <a:rPr lang="en-US" sz="3100" dirty="0" smtClean="0">
                <a:latin typeface="Calibri" panose="020F0502020204030204" pitchFamily="34" charset="0"/>
              </a:rPr>
              <a:t> </a:t>
            </a:r>
            <a:r>
              <a:rPr lang="en-US" sz="3100" dirty="0">
                <a:latin typeface="Calibri" panose="020F0502020204030204" pitchFamily="34" charset="0"/>
              </a:rPr>
              <a:t>od </a:t>
            </a:r>
            <a:r>
              <a:rPr lang="en-US" sz="3100" dirty="0" err="1">
                <a:latin typeface="Calibri" panose="020F0502020204030204" pitchFamily="34" charset="0"/>
              </a:rPr>
              <a:t>relevantnih</a:t>
            </a:r>
            <a:r>
              <a:rPr lang="en-US" sz="3100" dirty="0">
                <a:latin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</a:rPr>
              <a:t>gljivičnih</a:t>
            </a:r>
            <a:r>
              <a:rPr lang="en-US" sz="3100" dirty="0">
                <a:latin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</a:rPr>
              <a:t>bolesti</a:t>
            </a:r>
            <a:r>
              <a:rPr lang="en-US" sz="3100" dirty="0">
                <a:latin typeface="Calibri" panose="020F0502020204030204" pitchFamily="34" charset="0"/>
              </a:rPr>
              <a:t> u </a:t>
            </a:r>
            <a:r>
              <a:rPr lang="en-US" sz="3100" dirty="0" err="1">
                <a:latin typeface="Calibri" panose="020F0502020204030204" pitchFamily="34" charset="0"/>
              </a:rPr>
              <a:t>posljednjoj</a:t>
            </a:r>
            <a:r>
              <a:rPr lang="en-US" sz="3100" dirty="0">
                <a:latin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</a:rPr>
              <a:t>fazi</a:t>
            </a:r>
            <a:r>
              <a:rPr lang="en-US" sz="3100" dirty="0">
                <a:latin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</a:rPr>
              <a:t>klasanja</a:t>
            </a:r>
            <a:r>
              <a:rPr lang="en-US" sz="3100" dirty="0">
                <a:latin typeface="Calibri" panose="020F0502020204030204" pitchFamily="34" charset="0"/>
              </a:rPr>
              <a:t> i </a:t>
            </a:r>
            <a:r>
              <a:rPr lang="en-US" sz="3100" dirty="0" err="1">
                <a:latin typeface="Calibri" panose="020F0502020204030204" pitchFamily="34" charset="0"/>
              </a:rPr>
              <a:t>zriobe</a:t>
            </a:r>
            <a:r>
              <a:rPr lang="en-US" sz="3100" dirty="0">
                <a:latin typeface="Calibri" panose="020F0502020204030204" pitchFamily="34" charset="0"/>
              </a:rPr>
              <a:t>. </a:t>
            </a:r>
            <a:endParaRPr lang="bs-Latn-BA" sz="3100" dirty="0" smtClean="0">
              <a:latin typeface="Calibri" panose="020F0502020204030204" pitchFamily="34" charset="0"/>
            </a:endParaRPr>
          </a:p>
          <a:p>
            <a:r>
              <a:rPr lang="en-US" sz="3100" dirty="0" err="1" smtClean="0">
                <a:latin typeface="Calibri" panose="020F0502020204030204" pitchFamily="34" charset="0"/>
              </a:rPr>
              <a:t>Žita</a:t>
            </a:r>
            <a:r>
              <a:rPr lang="en-US" sz="3100" dirty="0" smtClean="0">
                <a:latin typeface="Calibri" panose="020F0502020204030204" pitchFamily="34" charset="0"/>
              </a:rPr>
              <a:t> </a:t>
            </a:r>
            <a:r>
              <a:rPr lang="en-US" sz="3100" dirty="0" err="1" smtClean="0">
                <a:latin typeface="Calibri" panose="020F0502020204030204" pitchFamily="34" charset="0"/>
              </a:rPr>
              <a:t>će</a:t>
            </a:r>
            <a:r>
              <a:rPr lang="en-US" sz="3100" dirty="0" smtClean="0">
                <a:latin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</a:rPr>
              <a:t>ojačati</a:t>
            </a:r>
            <a:r>
              <a:rPr lang="en-US" sz="3100" dirty="0">
                <a:latin typeface="Calibri" panose="020F0502020204030204" pitchFamily="34" charset="0"/>
              </a:rPr>
              <a:t> i </a:t>
            </a:r>
            <a:r>
              <a:rPr lang="bs-Latn-BA" sz="3100" dirty="0" smtClean="0">
                <a:latin typeface="Calibri" panose="020F0502020204030204" pitchFamily="34" charset="0"/>
              </a:rPr>
              <a:t>biti </a:t>
            </a:r>
            <a:r>
              <a:rPr lang="en-US" sz="3100" dirty="0" err="1" smtClean="0">
                <a:latin typeface="Calibri" panose="020F0502020204030204" pitchFamily="34" charset="0"/>
              </a:rPr>
              <a:t>otporn</a:t>
            </a:r>
            <a:r>
              <a:rPr lang="bs-Latn-BA" sz="3100" dirty="0" smtClean="0">
                <a:latin typeface="Calibri" panose="020F0502020204030204" pitchFamily="34" charset="0"/>
              </a:rPr>
              <a:t>a na</a:t>
            </a:r>
            <a:r>
              <a:rPr lang="en-US" sz="3100" dirty="0" smtClean="0">
                <a:latin typeface="Calibri" panose="020F0502020204030204" pitchFamily="34" charset="0"/>
              </a:rPr>
              <a:t> </a:t>
            </a:r>
            <a:r>
              <a:rPr lang="en-US" sz="3100" dirty="0" err="1" smtClean="0">
                <a:latin typeface="Calibri" panose="020F0502020204030204" pitchFamily="34" charset="0"/>
              </a:rPr>
              <a:t>stres</a:t>
            </a:r>
            <a:r>
              <a:rPr lang="en-US" sz="3100" dirty="0" smtClean="0">
                <a:latin typeface="Calibri" panose="020F0502020204030204" pitchFamily="34" charset="0"/>
              </a:rPr>
              <a:t> u</a:t>
            </a:r>
            <a:r>
              <a:rPr lang="bs-Latn-BA" sz="3100" dirty="0" smtClean="0">
                <a:latin typeface="Calibri" panose="020F0502020204030204" pitchFamily="34" charset="0"/>
              </a:rPr>
              <a:t>zrokovan </a:t>
            </a:r>
            <a:r>
              <a:rPr lang="en-US" sz="3100" dirty="0" err="1" smtClean="0">
                <a:latin typeface="Calibri" panose="020F0502020204030204" pitchFamily="34" charset="0"/>
              </a:rPr>
              <a:t>atmosferskim</a:t>
            </a:r>
            <a:r>
              <a:rPr lang="en-US" sz="3100" dirty="0" smtClean="0">
                <a:latin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</a:rPr>
              <a:t>prilikama</a:t>
            </a:r>
            <a:r>
              <a:rPr lang="en-US" sz="3100" dirty="0">
                <a:latin typeface="Calibri" panose="020F0502020204030204" pitchFamily="34" charset="0"/>
              </a:rPr>
              <a:t> (</a:t>
            </a:r>
            <a:r>
              <a:rPr lang="en-US" sz="3100" dirty="0" err="1" smtClean="0">
                <a:latin typeface="Calibri" panose="020F0502020204030204" pitchFamily="34" charset="0"/>
              </a:rPr>
              <a:t>efek</a:t>
            </a:r>
            <a:r>
              <a:rPr lang="bs-Latn-BA" sz="3100" dirty="0" smtClean="0">
                <a:latin typeface="Calibri" panose="020F0502020204030204" pitchFamily="34" charset="0"/>
              </a:rPr>
              <a:t>a</a:t>
            </a:r>
            <a:r>
              <a:rPr lang="en-US" sz="3100" dirty="0" smtClean="0">
                <a:latin typeface="Calibri" panose="020F0502020204030204" pitchFamily="34" charset="0"/>
              </a:rPr>
              <a:t>t </a:t>
            </a:r>
            <a:r>
              <a:rPr lang="en-US" sz="3100" dirty="0" err="1">
                <a:latin typeface="Calibri" panose="020F0502020204030204" pitchFamily="34" charset="0"/>
              </a:rPr>
              <a:t>vitalnosti</a:t>
            </a:r>
            <a:r>
              <a:rPr lang="en-US" sz="3100" dirty="0">
                <a:latin typeface="Calibri" panose="020F0502020204030204" pitchFamily="34" charset="0"/>
              </a:rPr>
              <a:t>). </a:t>
            </a:r>
          </a:p>
          <a:p>
            <a:r>
              <a:rPr lang="vi-VN" sz="3100" dirty="0" smtClean="0">
                <a:latin typeface="Calibri" panose="020F0502020204030204" pitchFamily="34" charset="0"/>
              </a:rPr>
              <a:t>doz</a:t>
            </a:r>
            <a:r>
              <a:rPr lang="bs-Latn-BA" sz="3100" dirty="0" smtClean="0">
                <a:latin typeface="Calibri" panose="020F0502020204030204" pitchFamily="34" charset="0"/>
              </a:rPr>
              <a:t>a</a:t>
            </a:r>
            <a:r>
              <a:rPr lang="vi-VN" sz="3100" dirty="0" smtClean="0">
                <a:latin typeface="Calibri" panose="020F0502020204030204" pitchFamily="34" charset="0"/>
              </a:rPr>
              <a:t> </a:t>
            </a:r>
            <a:r>
              <a:rPr lang="vi-VN" sz="3100" dirty="0">
                <a:latin typeface="Calibri" panose="020F0502020204030204" pitchFamily="34" charset="0"/>
              </a:rPr>
              <a:t>0,8 l/ha (80 ml na 1000 m</a:t>
            </a:r>
            <a:r>
              <a:rPr lang="vi-VN" sz="3100" baseline="30000" dirty="0">
                <a:latin typeface="Calibri" panose="020F0502020204030204" pitchFamily="34" charset="0"/>
              </a:rPr>
              <a:t>2</a:t>
            </a:r>
            <a:r>
              <a:rPr lang="vi-VN" sz="3100" dirty="0">
                <a:latin typeface="Calibri" panose="020F0502020204030204" pitchFamily="34" charset="0"/>
              </a:rPr>
              <a:t>). </a:t>
            </a:r>
            <a:endParaRPr lang="bs-Latn-BA" sz="3100" dirty="0" smtClean="0">
              <a:latin typeface="Calibri" panose="020F0502020204030204" pitchFamily="34" charset="0"/>
            </a:endParaRPr>
          </a:p>
          <a:p>
            <a:r>
              <a:rPr lang="bs-Latn-BA" sz="3100" dirty="0" smtClean="0">
                <a:latin typeface="Calibri" panose="020F0502020204030204" pitchFamily="34" charset="0"/>
              </a:rPr>
              <a:t>Karenca 42 dana.</a:t>
            </a:r>
            <a:endParaRPr lang="vi-VN" sz="31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6146" name="Picture 2" descr="Image result for controllan fungic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95800"/>
            <a:ext cx="4800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55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Fungicid </a:t>
            </a:r>
            <a:r>
              <a:rPr lang="bs-Latn-BA" b="1" dirty="0" smtClean="0"/>
              <a:t>Caramba</a:t>
            </a:r>
            <a:r>
              <a:rPr lang="bs-Latn-BA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Kontaktno</a:t>
            </a:r>
            <a:r>
              <a:rPr lang="en-US" dirty="0"/>
              <a:t> – </a:t>
            </a:r>
            <a:r>
              <a:rPr lang="en-US" dirty="0" err="1"/>
              <a:t>sistemični</a:t>
            </a:r>
            <a:r>
              <a:rPr lang="en-US" dirty="0"/>
              <a:t> </a:t>
            </a:r>
            <a:r>
              <a:rPr lang="en-US" dirty="0" err="1"/>
              <a:t>fungicid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suzbijanje</a:t>
            </a:r>
            <a:r>
              <a:rPr lang="en-US" dirty="0"/>
              <a:t> </a:t>
            </a:r>
            <a:r>
              <a:rPr lang="en-US" dirty="0" err="1"/>
              <a:t>biljnih</a:t>
            </a:r>
            <a:r>
              <a:rPr lang="en-US" dirty="0"/>
              <a:t> </a:t>
            </a:r>
            <a:r>
              <a:rPr lang="en-US" dirty="0" err="1"/>
              <a:t>bolesti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ozimoj</a:t>
            </a:r>
            <a:r>
              <a:rPr lang="en-US" dirty="0"/>
              <a:t> </a:t>
            </a:r>
            <a:r>
              <a:rPr lang="en-US" dirty="0" err="1"/>
              <a:t>pšenici</a:t>
            </a:r>
            <a:r>
              <a:rPr lang="en-US" dirty="0"/>
              <a:t> i </a:t>
            </a:r>
            <a:r>
              <a:rPr lang="en-US" dirty="0" err="1" smtClean="0"/>
              <a:t>ječmu</a:t>
            </a:r>
            <a:r>
              <a:rPr lang="bs-Latn-BA" dirty="0" smtClean="0"/>
              <a:t>.</a:t>
            </a:r>
          </a:p>
          <a:p>
            <a:r>
              <a:rPr lang="bs-Latn-BA" dirty="0" smtClean="0"/>
              <a:t>P</a:t>
            </a:r>
            <a:r>
              <a:rPr lang="en-US" dirty="0" err="1" smtClean="0"/>
              <a:t>rimjenjuje</a:t>
            </a:r>
            <a:r>
              <a:rPr lang="en-US" dirty="0" smtClean="0"/>
              <a:t> </a:t>
            </a:r>
            <a:r>
              <a:rPr lang="bs-Latn-BA" dirty="0" smtClean="0"/>
              <a:t>se </a:t>
            </a:r>
            <a:r>
              <a:rPr lang="en-US" dirty="0" smtClean="0"/>
              <a:t>u </a:t>
            </a:r>
            <a:r>
              <a:rPr lang="en-US" dirty="0" err="1"/>
              <a:t>količini</a:t>
            </a:r>
            <a:r>
              <a:rPr lang="en-US" dirty="0"/>
              <a:t> 1,2 – 1,5 l/ha </a:t>
            </a:r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utrošak</a:t>
            </a:r>
            <a:r>
              <a:rPr lang="en-US" dirty="0"/>
              <a:t> 200 – 400 l </a:t>
            </a:r>
            <a:r>
              <a:rPr lang="en-US" dirty="0" err="1"/>
              <a:t>vode</a:t>
            </a:r>
            <a:r>
              <a:rPr lang="en-US" dirty="0"/>
              <a:t>/ha (120 – 150 ml/1000 m</a:t>
            </a:r>
            <a:r>
              <a:rPr lang="en-US" baseline="30000" dirty="0"/>
              <a:t>2</a:t>
            </a:r>
            <a:r>
              <a:rPr lang="en-US" dirty="0"/>
              <a:t> u 20 – 40 l </a:t>
            </a:r>
            <a:r>
              <a:rPr lang="en-US" dirty="0" err="1"/>
              <a:t>vode</a:t>
            </a:r>
            <a:r>
              <a:rPr lang="en-US" dirty="0"/>
              <a:t>/1000 m</a:t>
            </a:r>
            <a:r>
              <a:rPr lang="en-US" baseline="30000" dirty="0"/>
              <a:t>2</a:t>
            </a:r>
            <a:r>
              <a:rPr lang="en-US" dirty="0" smtClean="0"/>
              <a:t>).</a:t>
            </a:r>
            <a:endParaRPr lang="bs-Latn-BA" dirty="0" smtClean="0"/>
          </a:p>
          <a:p>
            <a:r>
              <a:rPr lang="bs-Latn-BA" dirty="0" smtClean="0"/>
              <a:t>Karenca 35 dana.</a:t>
            </a:r>
            <a:endParaRPr lang="en-US" dirty="0"/>
          </a:p>
        </p:txBody>
      </p:sp>
      <p:pic>
        <p:nvPicPr>
          <p:cNvPr id="5122" name="Picture 2" descr="Image result for caramba fungic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620654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Insekticid </a:t>
            </a:r>
            <a:r>
              <a:rPr lang="en-US" b="1" dirty="0" err="1"/>
              <a:t>Fastac</a:t>
            </a:r>
            <a:r>
              <a:rPr lang="en-US" b="1" baseline="30000" dirty="0"/>
              <a:t>®</a:t>
            </a:r>
            <a:r>
              <a:rPr lang="en-US" b="1" dirty="0"/>
              <a:t> 10 EC</a:t>
            </a:r>
            <a:r>
              <a:rPr lang="bs-Latn-BA" b="1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96000" cy="4525963"/>
          </a:xfrm>
        </p:spPr>
        <p:txBody>
          <a:bodyPr>
            <a:normAutofit fontScale="92500" lnSpcReduction="20000"/>
          </a:bodyPr>
          <a:lstStyle/>
          <a:p>
            <a:r>
              <a:rPr lang="bs-Latn-BA" dirty="0" smtClean="0"/>
              <a:t>I</a:t>
            </a:r>
            <a:r>
              <a:rPr lang="en-US" dirty="0" err="1" smtClean="0"/>
              <a:t>nsekticid</a:t>
            </a:r>
            <a:r>
              <a:rPr lang="en-US" dirty="0" smtClean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kontaktnim</a:t>
            </a:r>
            <a:r>
              <a:rPr lang="en-US" dirty="0"/>
              <a:t> i </a:t>
            </a:r>
            <a:r>
              <a:rPr lang="en-US" dirty="0" err="1"/>
              <a:t>digestivnim</a:t>
            </a:r>
            <a:r>
              <a:rPr lang="en-US" dirty="0"/>
              <a:t> </a:t>
            </a:r>
            <a:r>
              <a:rPr lang="en-US" dirty="0" smtClean="0"/>
              <a:t>d</a:t>
            </a:r>
            <a:r>
              <a:rPr lang="bs-Latn-BA" dirty="0" smtClean="0"/>
              <a:t>j</a:t>
            </a:r>
            <a:r>
              <a:rPr lang="en-US" dirty="0" err="1" smtClean="0"/>
              <a:t>elovanjem</a:t>
            </a:r>
            <a:r>
              <a:rPr lang="bs-Latn-BA" dirty="0"/>
              <a:t>.</a:t>
            </a:r>
            <a:endParaRPr lang="en-US" dirty="0"/>
          </a:p>
          <a:p>
            <a:r>
              <a:rPr lang="bs-Latn-BA" dirty="0" err="1"/>
              <a:t>E</a:t>
            </a:r>
            <a:r>
              <a:rPr lang="en-US" dirty="0" err="1" smtClean="0"/>
              <a:t>fikasan</a:t>
            </a:r>
            <a:r>
              <a:rPr lang="en-US" dirty="0" smtClean="0"/>
              <a:t> </a:t>
            </a:r>
            <a:r>
              <a:rPr lang="en-US" dirty="0" err="1"/>
              <a:t>protiv</a:t>
            </a:r>
            <a:r>
              <a:rPr lang="en-US" dirty="0"/>
              <a:t> </a:t>
            </a:r>
            <a:r>
              <a:rPr lang="en-US" dirty="0" err="1" smtClean="0"/>
              <a:t>ve</a:t>
            </a:r>
            <a:r>
              <a:rPr lang="bs-Latn-BA" dirty="0" smtClean="0"/>
              <a:t>ć</a:t>
            </a:r>
            <a:r>
              <a:rPr lang="en-US" dirty="0" err="1" smtClean="0"/>
              <a:t>ine</a:t>
            </a:r>
            <a:r>
              <a:rPr lang="en-US" dirty="0" smtClean="0"/>
              <a:t> </a:t>
            </a:r>
            <a:r>
              <a:rPr lang="en-US" dirty="0" err="1"/>
              <a:t>ekonomski</a:t>
            </a:r>
            <a:r>
              <a:rPr lang="en-US" dirty="0"/>
              <a:t> </a:t>
            </a:r>
            <a:r>
              <a:rPr lang="en-US" dirty="0" err="1"/>
              <a:t>značajnih</a:t>
            </a:r>
            <a:r>
              <a:rPr lang="en-US" dirty="0"/>
              <a:t> </a:t>
            </a:r>
            <a:r>
              <a:rPr lang="en-US" dirty="0" err="1"/>
              <a:t>štetočina</a:t>
            </a:r>
            <a:r>
              <a:rPr lang="en-US" dirty="0"/>
              <a:t> i </a:t>
            </a:r>
            <a:r>
              <a:rPr lang="en-US" dirty="0" err="1"/>
              <a:t>suzbija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razvojne</a:t>
            </a:r>
            <a:r>
              <a:rPr lang="en-US" dirty="0"/>
              <a:t> </a:t>
            </a:r>
            <a:r>
              <a:rPr lang="en-US" dirty="0" err="1" smtClean="0"/>
              <a:t>stadije</a:t>
            </a:r>
            <a:r>
              <a:rPr lang="en-US" dirty="0" smtClean="0"/>
              <a:t> </a:t>
            </a:r>
            <a:r>
              <a:rPr lang="en-US" dirty="0" err="1"/>
              <a:t>insekata</a:t>
            </a:r>
            <a:r>
              <a:rPr lang="en-US" dirty="0"/>
              <a:t>. </a:t>
            </a:r>
            <a:endParaRPr lang="bs-Latn-BA" dirty="0" smtClean="0"/>
          </a:p>
          <a:p>
            <a:r>
              <a:rPr lang="en-US" dirty="0"/>
              <a:t>Na </a:t>
            </a:r>
            <a:r>
              <a:rPr lang="en-US" dirty="0" err="1"/>
              <a:t>osnovu</a:t>
            </a:r>
            <a:r>
              <a:rPr lang="en-US" dirty="0"/>
              <a:t> </a:t>
            </a:r>
            <a:r>
              <a:rPr lang="en-US" dirty="0" smtClean="0"/>
              <a:t>proc</a:t>
            </a:r>
            <a:r>
              <a:rPr lang="bs-Latn-BA" dirty="0" smtClean="0"/>
              <a:t>j</a:t>
            </a:r>
            <a:r>
              <a:rPr lang="en-US" dirty="0" err="1" smtClean="0"/>
              <a:t>ene</a:t>
            </a:r>
            <a:r>
              <a:rPr lang="en-US" dirty="0" smtClean="0"/>
              <a:t> </a:t>
            </a:r>
            <a:r>
              <a:rPr lang="en-US" dirty="0" err="1"/>
              <a:t>ekonomskog</a:t>
            </a:r>
            <a:r>
              <a:rPr lang="en-US" dirty="0"/>
              <a:t> </a:t>
            </a:r>
            <a:r>
              <a:rPr lang="en-US" dirty="0" err="1"/>
              <a:t>praga</a:t>
            </a:r>
            <a:r>
              <a:rPr lang="en-US" dirty="0"/>
              <a:t> </a:t>
            </a:r>
            <a:r>
              <a:rPr lang="en-US" dirty="0" err="1"/>
              <a:t>štetnosti</a:t>
            </a:r>
            <a:r>
              <a:rPr lang="en-US" dirty="0"/>
              <a:t>, a u </a:t>
            </a:r>
            <a:r>
              <a:rPr lang="en-US" dirty="0" err="1" smtClean="0"/>
              <a:t>vr</a:t>
            </a:r>
            <a:r>
              <a:rPr lang="bs-Latn-BA" dirty="0" smtClean="0"/>
              <a:t>ij</a:t>
            </a:r>
            <a:r>
              <a:rPr lang="en-US" dirty="0" err="1" smtClean="0"/>
              <a:t>eme</a:t>
            </a:r>
            <a:r>
              <a:rPr lang="en-US" dirty="0" smtClean="0"/>
              <a:t> </a:t>
            </a:r>
            <a:r>
              <a:rPr lang="en-US" dirty="0" err="1"/>
              <a:t>prisustva</a:t>
            </a:r>
            <a:r>
              <a:rPr lang="en-US" dirty="0"/>
              <a:t> </a:t>
            </a:r>
            <a:r>
              <a:rPr lang="en-US" dirty="0" err="1"/>
              <a:t>mladih</a:t>
            </a:r>
            <a:r>
              <a:rPr lang="en-US" dirty="0"/>
              <a:t> </a:t>
            </a:r>
            <a:r>
              <a:rPr lang="en-US" dirty="0" err="1" smtClean="0"/>
              <a:t>larvi</a:t>
            </a:r>
            <a:r>
              <a:rPr lang="bs-Latn-BA" dirty="0" smtClean="0"/>
              <a:t>,</a:t>
            </a:r>
          </a:p>
          <a:p>
            <a:r>
              <a:rPr lang="en-US" dirty="0"/>
              <a:t>0,1 - 0,12 </a:t>
            </a:r>
            <a:r>
              <a:rPr lang="en-US" dirty="0" smtClean="0"/>
              <a:t>l/ha</a:t>
            </a:r>
            <a:r>
              <a:rPr lang="bs-Latn-BA" dirty="0" smtClean="0"/>
              <a:t>.</a:t>
            </a:r>
          </a:p>
          <a:p>
            <a:r>
              <a:rPr lang="bs-Latn-BA" dirty="0" smtClean="0"/>
              <a:t>Karenca 35 dana.</a:t>
            </a:r>
          </a:p>
          <a:p>
            <a:endParaRPr lang="en-US" dirty="0"/>
          </a:p>
        </p:txBody>
      </p:sp>
      <p:pic>
        <p:nvPicPr>
          <p:cNvPr id="11266" name="Picture 2" descr="Slika Fastac® 10 EC (50 m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752600"/>
            <a:ext cx="12096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64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Cycocel</a:t>
            </a:r>
            <a:r>
              <a:rPr lang="en-US" baseline="30000" dirty="0"/>
              <a:t>®</a:t>
            </a:r>
            <a:r>
              <a:rPr lang="en-US" dirty="0"/>
              <a:t> 750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>
            <a:normAutofit/>
          </a:bodyPr>
          <a:lstStyle/>
          <a:p>
            <a:r>
              <a:rPr lang="bs-Latn-BA" dirty="0" smtClean="0"/>
              <a:t>Regulator rasta biljaka,</a:t>
            </a:r>
          </a:p>
          <a:p>
            <a:r>
              <a:rPr lang="en-US" dirty="0" smtClean="0"/>
              <a:t>1,0 </a:t>
            </a:r>
            <a:r>
              <a:rPr lang="en-US" dirty="0"/>
              <a:t>- 2,0 </a:t>
            </a:r>
            <a:r>
              <a:rPr lang="en-US" dirty="0" smtClean="0"/>
              <a:t>l/ha</a:t>
            </a:r>
            <a:r>
              <a:rPr lang="bs-Latn-BA" dirty="0" smtClean="0"/>
              <a:t>,</a:t>
            </a:r>
            <a:r>
              <a:rPr lang="en-US" dirty="0" smtClean="0"/>
              <a:t> </a:t>
            </a:r>
            <a:endParaRPr lang="bs-Latn-BA" dirty="0" smtClean="0"/>
          </a:p>
          <a:p>
            <a:r>
              <a:rPr lang="bs-Latn-BA" dirty="0"/>
              <a:t>S</a:t>
            </a:r>
            <a:r>
              <a:rPr lang="en-US" dirty="0" err="1" smtClean="0"/>
              <a:t>manj</a:t>
            </a:r>
            <a:r>
              <a:rPr lang="bs-Latn-BA" dirty="0" smtClean="0"/>
              <a:t>uje</a:t>
            </a:r>
            <a:r>
              <a:rPr lang="en-US" dirty="0" smtClean="0"/>
              <a:t> </a:t>
            </a:r>
            <a:r>
              <a:rPr lang="en-US" dirty="0" err="1" smtClean="0"/>
              <a:t>visin</a:t>
            </a:r>
            <a:r>
              <a:rPr lang="bs-Latn-BA" dirty="0" smtClean="0"/>
              <a:t>u</a:t>
            </a:r>
            <a:r>
              <a:rPr lang="en-US" dirty="0" smtClean="0"/>
              <a:t> </a:t>
            </a:r>
            <a:r>
              <a:rPr lang="en-US" dirty="0" err="1"/>
              <a:t>stabla</a:t>
            </a:r>
            <a:r>
              <a:rPr lang="en-US" dirty="0"/>
              <a:t> i </a:t>
            </a:r>
            <a:r>
              <a:rPr lang="en-US" dirty="0" err="1" smtClean="0"/>
              <a:t>poveća</a:t>
            </a:r>
            <a:r>
              <a:rPr lang="bs-Latn-BA" dirty="0" smtClean="0"/>
              <a:t>va</a:t>
            </a:r>
            <a:r>
              <a:rPr lang="en-US" dirty="0" smtClean="0"/>
              <a:t> </a:t>
            </a:r>
            <a:r>
              <a:rPr lang="en-US" dirty="0" err="1" smtClean="0"/>
              <a:t>otpornost</a:t>
            </a:r>
            <a:r>
              <a:rPr lang="en-US" dirty="0" smtClean="0"/>
              <a:t> us</a:t>
            </a:r>
            <a:r>
              <a:rPr lang="bs-Latn-BA" dirty="0" smtClean="0"/>
              <a:t>j</a:t>
            </a:r>
            <a:r>
              <a:rPr lang="en-US" dirty="0" err="1" smtClean="0"/>
              <a:t>eva</a:t>
            </a:r>
            <a:r>
              <a:rPr lang="en-US" dirty="0" smtClean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smtClean="0"/>
              <a:t>pol</a:t>
            </a:r>
            <a:r>
              <a:rPr lang="bs-Latn-BA" dirty="0" smtClean="0"/>
              <a:t>ij</a:t>
            </a:r>
            <a:r>
              <a:rPr lang="en-US" dirty="0" err="1" smtClean="0"/>
              <a:t>eganje</a:t>
            </a:r>
            <a:r>
              <a:rPr lang="bs-Latn-BA" dirty="0" smtClean="0"/>
              <a:t>,</a:t>
            </a:r>
          </a:p>
          <a:p>
            <a:r>
              <a:rPr lang="bs-Latn-BA" dirty="0" smtClean="0"/>
              <a:t>O</a:t>
            </a:r>
            <a:r>
              <a:rPr lang="en-US" dirty="0" smtClean="0"/>
              <a:t>d </a:t>
            </a:r>
            <a:r>
              <a:rPr lang="en-US" dirty="0" err="1"/>
              <a:t>početka</a:t>
            </a:r>
            <a:r>
              <a:rPr lang="en-US" dirty="0"/>
              <a:t> </a:t>
            </a:r>
            <a:r>
              <a:rPr lang="en-US" dirty="0" err="1"/>
              <a:t>bokorenja</a:t>
            </a:r>
            <a:r>
              <a:rPr lang="en-US" dirty="0"/>
              <a:t> do </a:t>
            </a:r>
            <a:r>
              <a:rPr lang="en-US" dirty="0" err="1"/>
              <a:t>pojave</a:t>
            </a:r>
            <a:r>
              <a:rPr lang="en-US" dirty="0"/>
              <a:t> </a:t>
            </a:r>
            <a:r>
              <a:rPr lang="en-US" dirty="0" err="1"/>
              <a:t>drugog</a:t>
            </a:r>
            <a:r>
              <a:rPr lang="en-US" dirty="0"/>
              <a:t> </a:t>
            </a:r>
            <a:r>
              <a:rPr lang="en-US" dirty="0" err="1" smtClean="0"/>
              <a:t>ko</a:t>
            </a:r>
            <a:r>
              <a:rPr lang="bs-Latn-BA" dirty="0" smtClean="0"/>
              <a:t>lj</a:t>
            </a:r>
            <a:r>
              <a:rPr lang="en-US" dirty="0" err="1" smtClean="0"/>
              <a:t>enca</a:t>
            </a:r>
            <a:r>
              <a:rPr lang="bs-Latn-BA" dirty="0" smtClean="0"/>
              <a:t>,</a:t>
            </a:r>
          </a:p>
          <a:p>
            <a:r>
              <a:rPr lang="bs-Latn-BA" dirty="0" smtClean="0"/>
              <a:t>Karenca </a:t>
            </a:r>
            <a:r>
              <a:rPr lang="en-US" dirty="0" smtClean="0"/>
              <a:t>63 dana</a:t>
            </a:r>
            <a:r>
              <a:rPr lang="bs-Latn-BA" dirty="0" smtClean="0"/>
              <a:t>.</a:t>
            </a:r>
            <a:endParaRPr lang="en-US" dirty="0"/>
          </a:p>
        </p:txBody>
      </p:sp>
      <p:pic>
        <p:nvPicPr>
          <p:cNvPr id="4098" name="Picture 2" descr="Image result for cycoc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706" y="1752600"/>
            <a:ext cx="229285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15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Žetva i skladištenje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bs-Latn-BA" dirty="0"/>
              <a:t>Spelta </a:t>
            </a:r>
            <a:r>
              <a:rPr lang="en-US" dirty="0" err="1"/>
              <a:t>spada</a:t>
            </a:r>
            <a:r>
              <a:rPr lang="en-US" dirty="0"/>
              <a:t> u </a:t>
            </a:r>
            <a:r>
              <a:rPr lang="en-US" dirty="0" err="1"/>
              <a:t>pljevičast</a:t>
            </a:r>
            <a:r>
              <a:rPr lang="bs-Latn-BA" dirty="0"/>
              <a:t>a žita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prilikom</a:t>
            </a:r>
            <a:r>
              <a:rPr lang="en-US" dirty="0"/>
              <a:t> </a:t>
            </a:r>
            <a:r>
              <a:rPr lang="en-US" dirty="0" err="1"/>
              <a:t>žetve</a:t>
            </a:r>
            <a:r>
              <a:rPr lang="en-US" dirty="0"/>
              <a:t> </a:t>
            </a:r>
            <a:r>
              <a:rPr lang="bs-Latn-BA" dirty="0"/>
              <a:t>zrno </a:t>
            </a:r>
            <a:r>
              <a:rPr lang="en-US" dirty="0"/>
              <a:t>ne </a:t>
            </a:r>
            <a:r>
              <a:rPr lang="en-US" dirty="0" err="1"/>
              <a:t>ispada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pljevica</a:t>
            </a:r>
            <a:r>
              <a:rPr lang="en-US" dirty="0"/>
              <a:t>. </a:t>
            </a:r>
            <a:endParaRPr lang="bs-Latn-BA" dirty="0"/>
          </a:p>
          <a:p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stanjivanja</a:t>
            </a:r>
            <a:r>
              <a:rPr lang="en-US" dirty="0"/>
              <a:t> </a:t>
            </a:r>
            <a:r>
              <a:rPr lang="en-US" dirty="0" err="1"/>
              <a:t>tkiva</a:t>
            </a:r>
            <a:r>
              <a:rPr lang="en-US" dirty="0"/>
              <a:t> </a:t>
            </a:r>
            <a:r>
              <a:rPr lang="en-US" dirty="0" err="1"/>
              <a:t>članci</a:t>
            </a:r>
            <a:r>
              <a:rPr lang="en-US" dirty="0"/>
              <a:t> </a:t>
            </a:r>
            <a:r>
              <a:rPr lang="en-US" dirty="0" err="1"/>
              <a:t>klasnog</a:t>
            </a:r>
            <a:r>
              <a:rPr lang="en-US" dirty="0"/>
              <a:t> </a:t>
            </a:r>
            <a:r>
              <a:rPr lang="en-US" dirty="0" err="1"/>
              <a:t>vretena</a:t>
            </a:r>
            <a:r>
              <a:rPr lang="en-US" dirty="0"/>
              <a:t> u </a:t>
            </a:r>
            <a:r>
              <a:rPr lang="en-US" dirty="0" err="1"/>
              <a:t>fazi</a:t>
            </a:r>
            <a:r>
              <a:rPr lang="en-US" dirty="0"/>
              <a:t> </a:t>
            </a:r>
            <a:r>
              <a:rPr lang="en-US" dirty="0" err="1"/>
              <a:t>pune</a:t>
            </a:r>
            <a:r>
              <a:rPr lang="en-US" dirty="0"/>
              <a:t> </a:t>
            </a:r>
            <a:r>
              <a:rPr lang="en-US" dirty="0" err="1"/>
              <a:t>zriobe</a:t>
            </a:r>
            <a:r>
              <a:rPr lang="en-US" dirty="0"/>
              <a:t> </a:t>
            </a:r>
            <a:r>
              <a:rPr lang="en-US" dirty="0" err="1"/>
              <a:t>lako</a:t>
            </a:r>
            <a:r>
              <a:rPr lang="en-US" dirty="0"/>
              <a:t> se </a:t>
            </a:r>
            <a:r>
              <a:rPr lang="en-US" dirty="0" err="1"/>
              <a:t>lome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odvajaju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uzrokuje</a:t>
            </a:r>
            <a:r>
              <a:rPr lang="en-US" dirty="0"/>
              <a:t> </a:t>
            </a:r>
            <a:r>
              <a:rPr lang="en-US" dirty="0" err="1"/>
              <a:t>osipanje</a:t>
            </a:r>
            <a:r>
              <a:rPr lang="en-US" dirty="0"/>
              <a:t> pa se </a:t>
            </a:r>
            <a:r>
              <a:rPr lang="en-US" dirty="0" err="1"/>
              <a:t>postupak</a:t>
            </a:r>
            <a:r>
              <a:rPr lang="en-US" dirty="0"/>
              <a:t> </a:t>
            </a:r>
            <a:r>
              <a:rPr lang="en-US" dirty="0" err="1"/>
              <a:t>žetve</a:t>
            </a:r>
            <a:r>
              <a:rPr lang="en-US" dirty="0"/>
              <a:t> mora </a:t>
            </a:r>
            <a:r>
              <a:rPr lang="en-US" dirty="0" err="1"/>
              <a:t>prilagoditi</a:t>
            </a:r>
            <a:r>
              <a:rPr lang="en-US" dirty="0"/>
              <a:t> </a:t>
            </a:r>
            <a:r>
              <a:rPr lang="en-US" dirty="0" err="1"/>
              <a:t>osnovnim</a:t>
            </a:r>
            <a:r>
              <a:rPr lang="en-US" dirty="0"/>
              <a:t> </a:t>
            </a:r>
            <a:r>
              <a:rPr lang="en-US" dirty="0" err="1"/>
              <a:t>zahtjevima</a:t>
            </a:r>
            <a:r>
              <a:rPr lang="en-US" dirty="0"/>
              <a:t> </a:t>
            </a:r>
            <a:r>
              <a:rPr lang="en-US" dirty="0" err="1"/>
              <a:t>biljke</a:t>
            </a:r>
            <a:r>
              <a:rPr lang="en-US" dirty="0"/>
              <a:t>. </a:t>
            </a:r>
            <a:endParaRPr lang="bs-Latn-BA" dirty="0"/>
          </a:p>
          <a:p>
            <a:r>
              <a:rPr lang="en-US" dirty="0" err="1" smtClean="0"/>
              <a:t>Žetv</a:t>
            </a:r>
            <a:r>
              <a:rPr lang="bs-Latn-BA" dirty="0" smtClean="0"/>
              <a:t>a u </a:t>
            </a:r>
            <a:r>
              <a:rPr lang="en-US" dirty="0" err="1" smtClean="0"/>
              <a:t>našim</a:t>
            </a:r>
            <a:r>
              <a:rPr lang="en-US" dirty="0" smtClean="0"/>
              <a:t> </a:t>
            </a:r>
            <a:r>
              <a:rPr lang="en-US" dirty="0" err="1"/>
              <a:t>agroekološkim</a:t>
            </a:r>
            <a:r>
              <a:rPr lang="en-US" dirty="0"/>
              <a:t> u</a:t>
            </a:r>
            <a:r>
              <a:rPr lang="bs-Latn-BA" dirty="0"/>
              <a:t>slovima</a:t>
            </a:r>
            <a:r>
              <a:rPr lang="en-US" dirty="0"/>
              <a:t> </a:t>
            </a:r>
            <a:r>
              <a:rPr lang="bs-Latn-BA" dirty="0" smtClean="0"/>
              <a:t>je od </a:t>
            </a:r>
            <a:r>
              <a:rPr lang="en-US" dirty="0" err="1" smtClean="0"/>
              <a:t>sredin</a:t>
            </a:r>
            <a:r>
              <a:rPr lang="bs-Latn-BA" dirty="0" smtClean="0"/>
              <a:t>e jula</a:t>
            </a:r>
            <a:r>
              <a:rPr lang="en-US" dirty="0"/>
              <a:t>. </a:t>
            </a:r>
            <a:endParaRPr lang="bs-Latn-BA" dirty="0" smtClean="0"/>
          </a:p>
          <a:p>
            <a:r>
              <a:rPr lang="en-US" dirty="0" err="1" smtClean="0"/>
              <a:t>Obavlja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/>
              <a:t>jednofazno</a:t>
            </a:r>
            <a:r>
              <a:rPr lang="en-US" dirty="0"/>
              <a:t> </a:t>
            </a:r>
            <a:r>
              <a:rPr lang="en-US" dirty="0" err="1"/>
              <a:t>žitnim</a:t>
            </a:r>
            <a:r>
              <a:rPr lang="en-US" dirty="0"/>
              <a:t> </a:t>
            </a:r>
            <a:r>
              <a:rPr lang="en-US" dirty="0" err="1"/>
              <a:t>kombajnom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se </a:t>
            </a:r>
            <a:r>
              <a:rPr lang="en-US" dirty="0" err="1"/>
              <a:t>podešava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bs-Latn-BA" dirty="0"/>
              <a:t>običnu</a:t>
            </a:r>
            <a:r>
              <a:rPr lang="en-US" dirty="0"/>
              <a:t> </a:t>
            </a:r>
            <a:r>
              <a:rPr lang="en-US" dirty="0" err="1"/>
              <a:t>pšenicu</a:t>
            </a:r>
            <a:r>
              <a:rPr lang="en-US" dirty="0"/>
              <a:t>, </a:t>
            </a:r>
            <a:r>
              <a:rPr lang="bs-Latn-BA" dirty="0"/>
              <a:t>a brzinu kretanja prilagoditi stanju usjeva. </a:t>
            </a:r>
            <a:r>
              <a:rPr lang="en-US" dirty="0" smtClean="0"/>
              <a:t> </a:t>
            </a:r>
            <a:endParaRPr lang="bs-Latn-BA" dirty="0" smtClean="0"/>
          </a:p>
          <a:p>
            <a:r>
              <a:rPr lang="bs-Latn-BA" dirty="0" smtClean="0"/>
              <a:t>Crna </a:t>
            </a:r>
            <a:r>
              <a:rPr lang="bs-Latn-BA" dirty="0"/>
              <a:t>slama je znak da je spelta prezrela i da se gubici mogu očekivati. </a:t>
            </a:r>
            <a:endParaRPr lang="bs-Latn-BA" dirty="0" smtClean="0"/>
          </a:p>
          <a:p>
            <a:r>
              <a:rPr lang="bs-Latn-BA" dirty="0" smtClean="0"/>
              <a:t>Najbolje </a:t>
            </a:r>
            <a:r>
              <a:rPr lang="bs-Latn-BA" dirty="0"/>
              <a:t>je žeti tokom noći ili ujutro. </a:t>
            </a:r>
            <a:endParaRPr lang="bs-Latn-BA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42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Žetva i skladištenje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>
            <a:normAutofit fontScale="70000" lnSpcReduction="20000"/>
          </a:bodyPr>
          <a:lstStyle/>
          <a:p>
            <a:r>
              <a:rPr lang="bs-Latn-BA" dirty="0" smtClean="0"/>
              <a:t>Spelta </a:t>
            </a:r>
            <a:r>
              <a:rPr lang="en-US" dirty="0" err="1" smtClean="0"/>
              <a:t>ima</a:t>
            </a:r>
            <a:r>
              <a:rPr lang="en-US" dirty="0" smtClean="0"/>
              <a:t> </a:t>
            </a:r>
            <a:r>
              <a:rPr lang="en-US" dirty="0" err="1"/>
              <a:t>niže</a:t>
            </a:r>
            <a:r>
              <a:rPr lang="en-US" dirty="0"/>
              <a:t> </a:t>
            </a:r>
            <a:r>
              <a:rPr lang="en-US" dirty="0" err="1"/>
              <a:t>prinose</a:t>
            </a:r>
            <a:r>
              <a:rPr lang="en-US" dirty="0"/>
              <a:t> od </a:t>
            </a:r>
            <a:r>
              <a:rPr lang="bs-Latn-BA" dirty="0" smtClean="0"/>
              <a:t>obične </a:t>
            </a:r>
            <a:r>
              <a:rPr lang="en-US" dirty="0" err="1" smtClean="0"/>
              <a:t>pšenice</a:t>
            </a:r>
            <a:r>
              <a:rPr lang="en-US" dirty="0"/>
              <a:t>. </a:t>
            </a:r>
            <a:endParaRPr lang="bs-Latn-BA" dirty="0" smtClean="0"/>
          </a:p>
          <a:p>
            <a:r>
              <a:rPr lang="en-US" dirty="0" smtClean="0"/>
              <a:t>U </a:t>
            </a:r>
            <a:r>
              <a:rPr lang="en-US" dirty="0" err="1"/>
              <a:t>različitim</a:t>
            </a:r>
            <a:r>
              <a:rPr lang="en-US" dirty="0"/>
              <a:t> </a:t>
            </a:r>
            <a:r>
              <a:rPr lang="en-US" dirty="0" err="1"/>
              <a:t>istraživanjima</a:t>
            </a:r>
            <a:r>
              <a:rPr lang="en-US" dirty="0"/>
              <a:t> </a:t>
            </a:r>
            <a:r>
              <a:rPr lang="en-US" dirty="0" err="1"/>
              <a:t>prinos</a:t>
            </a:r>
            <a:r>
              <a:rPr lang="en-US" dirty="0"/>
              <a:t> </a:t>
            </a:r>
            <a:r>
              <a:rPr lang="en-US" dirty="0" err="1"/>
              <a:t>neoljuštenog</a:t>
            </a:r>
            <a:r>
              <a:rPr lang="en-US" dirty="0"/>
              <a:t> </a:t>
            </a:r>
            <a:r>
              <a:rPr lang="en-US" dirty="0" err="1"/>
              <a:t>zrna</a:t>
            </a:r>
            <a:r>
              <a:rPr lang="en-US" dirty="0"/>
              <a:t> </a:t>
            </a:r>
            <a:r>
              <a:rPr lang="en-US" dirty="0" err="1"/>
              <a:t>kreće</a:t>
            </a:r>
            <a:r>
              <a:rPr lang="en-US" dirty="0"/>
              <a:t> se u </a:t>
            </a:r>
            <a:r>
              <a:rPr lang="en-US" dirty="0" err="1"/>
              <a:t>rasponu</a:t>
            </a:r>
            <a:r>
              <a:rPr lang="en-US" dirty="0"/>
              <a:t> od 3,1 do 7 </a:t>
            </a:r>
            <a:r>
              <a:rPr lang="en-US" dirty="0" smtClean="0"/>
              <a:t>t</a:t>
            </a:r>
            <a:r>
              <a:rPr lang="bs-Latn-BA" dirty="0" smtClean="0"/>
              <a:t>/</a:t>
            </a:r>
            <a:r>
              <a:rPr lang="en-US" dirty="0" smtClean="0"/>
              <a:t>ha</a:t>
            </a:r>
            <a:r>
              <a:rPr lang="bs-Latn-BA" dirty="0" smtClean="0"/>
              <a:t>, a </a:t>
            </a:r>
            <a:r>
              <a:rPr lang="en-US" dirty="0" smtClean="0"/>
              <a:t> </a:t>
            </a:r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uklanjanja</a:t>
            </a:r>
            <a:r>
              <a:rPr lang="en-US" dirty="0"/>
              <a:t> </a:t>
            </a:r>
            <a:r>
              <a:rPr lang="en-US" dirty="0" err="1"/>
              <a:t>pljevica</a:t>
            </a:r>
            <a:r>
              <a:rPr lang="en-US" dirty="0"/>
              <a:t> </a:t>
            </a:r>
            <a:r>
              <a:rPr lang="en-US" dirty="0" err="1"/>
              <a:t>ostaje</a:t>
            </a:r>
            <a:r>
              <a:rPr lang="en-US" dirty="0"/>
              <a:t> 69-80% </a:t>
            </a:r>
            <a:r>
              <a:rPr lang="en-US" dirty="0" err="1"/>
              <a:t>čistog</a:t>
            </a:r>
            <a:r>
              <a:rPr lang="en-US" dirty="0"/>
              <a:t> </a:t>
            </a:r>
            <a:r>
              <a:rPr lang="en-US" dirty="0" err="1"/>
              <a:t>zrna</a:t>
            </a:r>
            <a:r>
              <a:rPr lang="en-US" dirty="0"/>
              <a:t>. </a:t>
            </a:r>
            <a:endParaRPr lang="bs-Latn-BA" dirty="0" smtClean="0"/>
          </a:p>
          <a:p>
            <a:r>
              <a:rPr lang="bs-Latn-BA" dirty="0"/>
              <a:t>U organskoj proizvodnji može se očekivati prinos od 2 do 3 tone po hektaru pljevičastog sjemena. </a:t>
            </a:r>
          </a:p>
          <a:p>
            <a:r>
              <a:rPr lang="bs-Latn-BA" dirty="0"/>
              <a:t>U eksperimentima na oglednom polju Poljoprivredno-prehrambenog fakulteta u Sarajevu sa sortama Ostro, </a:t>
            </a:r>
            <a:r>
              <a:rPr lang="bs-Latn-BA" dirty="0" smtClean="0"/>
              <a:t>Titan i </a:t>
            </a:r>
            <a:r>
              <a:rPr lang="bs-Latn-BA" dirty="0"/>
              <a:t>Oberkumer </a:t>
            </a:r>
            <a:r>
              <a:rPr lang="bs-Latn-BA" dirty="0" smtClean="0"/>
              <a:t>dobijeni </a:t>
            </a:r>
            <a:r>
              <a:rPr lang="bs-Latn-BA" dirty="0"/>
              <a:t>su prinosi od 3,5 do 5,5 t/ha (Pašalić, 2015). </a:t>
            </a:r>
          </a:p>
          <a:p>
            <a:r>
              <a:rPr lang="bs-Latn-BA" dirty="0"/>
              <a:t>Skladištenje pljevičastog sjemena moguće je sa sadržajem vlage ispod 15%.</a:t>
            </a:r>
            <a:endParaRPr lang="en-US" dirty="0"/>
          </a:p>
          <a:p>
            <a:r>
              <a:rPr lang="bs-Latn-BA" dirty="0" smtClean="0"/>
              <a:t>P</a:t>
            </a:r>
            <a:r>
              <a:rPr lang="en-US" dirty="0" err="1" smtClean="0"/>
              <a:t>rosječan</a:t>
            </a:r>
            <a:r>
              <a:rPr lang="en-US" dirty="0" smtClean="0"/>
              <a:t> </a:t>
            </a:r>
            <a:r>
              <a:rPr lang="en-US" dirty="0" err="1"/>
              <a:t>sadržaj</a:t>
            </a:r>
            <a:r>
              <a:rPr lang="en-US" dirty="0"/>
              <a:t> </a:t>
            </a:r>
            <a:r>
              <a:rPr lang="en-US" dirty="0" err="1"/>
              <a:t>pljeve</a:t>
            </a:r>
            <a:r>
              <a:rPr lang="en-US" dirty="0"/>
              <a:t> </a:t>
            </a:r>
            <a:r>
              <a:rPr lang="bs-Latn-BA" dirty="0" smtClean="0"/>
              <a:t>je </a:t>
            </a:r>
            <a:r>
              <a:rPr lang="en-US" dirty="0" err="1" smtClean="0"/>
              <a:t>između</a:t>
            </a:r>
            <a:r>
              <a:rPr lang="en-US" dirty="0" smtClean="0"/>
              <a:t> 25,8% </a:t>
            </a:r>
            <a:r>
              <a:rPr lang="en-US" dirty="0"/>
              <a:t>i </a:t>
            </a:r>
            <a:r>
              <a:rPr lang="en-US" dirty="0" smtClean="0"/>
              <a:t>30,8%. </a:t>
            </a:r>
            <a:endParaRPr lang="bs-Latn-BA" dirty="0" smtClean="0"/>
          </a:p>
          <a:p>
            <a:r>
              <a:rPr lang="bs-Latn-BA" dirty="0" smtClean="0"/>
              <a:t>Speltu</a:t>
            </a:r>
            <a:r>
              <a:rPr lang="en-US" dirty="0" smtClean="0"/>
              <a:t> </a:t>
            </a:r>
            <a:r>
              <a:rPr lang="en-US" dirty="0"/>
              <a:t>je </a:t>
            </a:r>
            <a:r>
              <a:rPr lang="en-US" dirty="0" err="1" smtClean="0"/>
              <a:t>bolje</a:t>
            </a:r>
            <a:r>
              <a:rPr lang="bs-Latn-BA" dirty="0" smtClean="0"/>
              <a:t> </a:t>
            </a:r>
            <a:r>
              <a:rPr lang="en-US" dirty="0" err="1" smtClean="0"/>
              <a:t>skladištiti</a:t>
            </a:r>
            <a:r>
              <a:rPr lang="en-US" dirty="0" smtClean="0"/>
              <a:t> </a:t>
            </a:r>
            <a:r>
              <a:rPr lang="en-US" dirty="0" err="1" smtClean="0"/>
              <a:t>neoljušten</a:t>
            </a:r>
            <a:r>
              <a:rPr lang="bs-Latn-BA" dirty="0" smtClean="0"/>
              <a:t>u</a:t>
            </a:r>
            <a:r>
              <a:rPr lang="en-US" dirty="0" smtClean="0"/>
              <a:t>, </a:t>
            </a:r>
            <a:r>
              <a:rPr lang="en-US" dirty="0" err="1"/>
              <a:t>jer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pljevice</a:t>
            </a:r>
            <a:r>
              <a:rPr lang="en-US" dirty="0"/>
              <a:t> </a:t>
            </a:r>
            <a:r>
              <a:rPr lang="en-US" dirty="0" err="1"/>
              <a:t>zaštita</a:t>
            </a:r>
            <a:r>
              <a:rPr lang="en-US" dirty="0"/>
              <a:t> od </a:t>
            </a:r>
            <a:r>
              <a:rPr lang="en-US" dirty="0" err="1"/>
              <a:t>skladišnih</a:t>
            </a:r>
            <a:r>
              <a:rPr lang="en-US" dirty="0"/>
              <a:t> </a:t>
            </a:r>
            <a:r>
              <a:rPr lang="en-US" dirty="0" err="1" smtClean="0"/>
              <a:t>štet</a:t>
            </a:r>
            <a:r>
              <a:rPr lang="bs-Latn-BA" dirty="0" smtClean="0"/>
              <a:t>očina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 descr="C:\Users\Mirha\Desktop\Alternativna knjiga\sve zajedno\slike\novo\Spelta brasno 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848" y="2286000"/>
            <a:ext cx="1752600" cy="2419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5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Ljuštenje zrna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Važnu</a:t>
            </a:r>
            <a:r>
              <a:rPr lang="en-US" dirty="0"/>
              <a:t> </a:t>
            </a:r>
            <a:r>
              <a:rPr lang="en-US" dirty="0" err="1"/>
              <a:t>ulogu</a:t>
            </a:r>
            <a:r>
              <a:rPr lang="en-US" dirty="0"/>
              <a:t> u </a:t>
            </a:r>
            <a:r>
              <a:rPr lang="bs-Latn-BA" dirty="0" smtClean="0"/>
              <a:t>proizvodnji spelte</a:t>
            </a:r>
            <a:r>
              <a:rPr lang="en-US" dirty="0" smtClean="0"/>
              <a:t> 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posliježetvena</a:t>
            </a:r>
            <a:r>
              <a:rPr lang="en-US" dirty="0"/>
              <a:t> </a:t>
            </a:r>
            <a:r>
              <a:rPr lang="en-US" dirty="0" err="1"/>
              <a:t>obrada</a:t>
            </a:r>
            <a:r>
              <a:rPr lang="en-US" dirty="0"/>
              <a:t> </a:t>
            </a:r>
            <a:r>
              <a:rPr lang="en-US" dirty="0" err="1"/>
              <a:t>zrna</a:t>
            </a:r>
            <a:r>
              <a:rPr lang="en-US" dirty="0"/>
              <a:t>. </a:t>
            </a:r>
            <a:endParaRPr lang="bs-Latn-BA" dirty="0" smtClean="0"/>
          </a:p>
          <a:p>
            <a:r>
              <a:rPr lang="en-US" dirty="0" err="1" smtClean="0"/>
              <a:t>Obavlja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/>
              <a:t>ljuštenjem</a:t>
            </a:r>
            <a:r>
              <a:rPr lang="en-US" dirty="0"/>
              <a:t> </a:t>
            </a:r>
            <a:r>
              <a:rPr lang="en-US" dirty="0" err="1"/>
              <a:t>zrna</a:t>
            </a:r>
            <a:r>
              <a:rPr lang="en-US" dirty="0"/>
              <a:t> </a:t>
            </a:r>
            <a:r>
              <a:rPr lang="en-US" dirty="0" err="1"/>
              <a:t>neposredno</a:t>
            </a:r>
            <a:r>
              <a:rPr lang="en-US" dirty="0"/>
              <a:t> </a:t>
            </a:r>
            <a:r>
              <a:rPr lang="en-US" dirty="0" err="1"/>
              <a:t>prije</a:t>
            </a:r>
            <a:r>
              <a:rPr lang="en-US" dirty="0"/>
              <a:t> </a:t>
            </a:r>
            <a:r>
              <a:rPr lang="en-US" dirty="0" err="1"/>
              <a:t>meljave</a:t>
            </a:r>
            <a:r>
              <a:rPr lang="en-US" dirty="0"/>
              <a:t> </a:t>
            </a:r>
            <a:r>
              <a:rPr lang="en-US" dirty="0" err="1"/>
              <a:t>čime</a:t>
            </a:r>
            <a:r>
              <a:rPr lang="en-US" dirty="0"/>
              <a:t> se </a:t>
            </a:r>
            <a:r>
              <a:rPr lang="en-US" dirty="0" err="1"/>
              <a:t>osigurava</a:t>
            </a:r>
            <a:r>
              <a:rPr lang="en-US" dirty="0"/>
              <a:t> </a:t>
            </a:r>
            <a:r>
              <a:rPr lang="en-US" dirty="0" err="1"/>
              <a:t>dugotrajno</a:t>
            </a:r>
            <a:r>
              <a:rPr lang="en-US" dirty="0"/>
              <a:t> </a:t>
            </a:r>
            <a:r>
              <a:rPr lang="en-US" dirty="0" err="1"/>
              <a:t>čuvanje</a:t>
            </a:r>
            <a:r>
              <a:rPr lang="en-US" dirty="0"/>
              <a:t> </a:t>
            </a:r>
            <a:r>
              <a:rPr lang="en-US" dirty="0" err="1"/>
              <a:t>hranjivih</a:t>
            </a:r>
            <a:r>
              <a:rPr lang="en-US" dirty="0"/>
              <a:t> </a:t>
            </a:r>
            <a:r>
              <a:rPr lang="en-US" dirty="0" err="1"/>
              <a:t>tvari</a:t>
            </a:r>
            <a:r>
              <a:rPr lang="en-US" dirty="0"/>
              <a:t> i </a:t>
            </a:r>
            <a:r>
              <a:rPr lang="en-US" dirty="0" err="1"/>
              <a:t>zadržavanje</a:t>
            </a:r>
            <a:r>
              <a:rPr lang="en-US" dirty="0"/>
              <a:t> </a:t>
            </a:r>
            <a:r>
              <a:rPr lang="en-US" dirty="0" err="1"/>
              <a:t>svježine</a:t>
            </a:r>
            <a:r>
              <a:rPr lang="en-US" dirty="0"/>
              <a:t>. </a:t>
            </a:r>
            <a:endParaRPr lang="bs-Latn-BA" dirty="0" smtClean="0"/>
          </a:p>
          <a:p>
            <a:r>
              <a:rPr lang="en-US" dirty="0" err="1" smtClean="0"/>
              <a:t>Postupak</a:t>
            </a:r>
            <a:r>
              <a:rPr lang="en-US" dirty="0" smtClean="0"/>
              <a:t> </a:t>
            </a:r>
            <a:r>
              <a:rPr lang="en-US" dirty="0"/>
              <a:t>je </a:t>
            </a:r>
            <a:r>
              <a:rPr lang="en-US" dirty="0" err="1"/>
              <a:t>vrlo</a:t>
            </a:r>
            <a:r>
              <a:rPr lang="en-US" dirty="0"/>
              <a:t> </a:t>
            </a:r>
            <a:r>
              <a:rPr lang="en-US" dirty="0" err="1"/>
              <a:t>zahtjevan</a:t>
            </a:r>
            <a:r>
              <a:rPr lang="en-US" dirty="0"/>
              <a:t> i </a:t>
            </a:r>
            <a:r>
              <a:rPr lang="en-US" dirty="0" err="1"/>
              <a:t>obavlja</a:t>
            </a:r>
            <a:r>
              <a:rPr lang="en-US" dirty="0"/>
              <a:t> se </a:t>
            </a:r>
            <a:r>
              <a:rPr lang="en-US" dirty="0" err="1"/>
              <a:t>posebnom</a:t>
            </a:r>
            <a:r>
              <a:rPr lang="en-US" dirty="0"/>
              <a:t> </a:t>
            </a:r>
            <a:r>
              <a:rPr lang="en-US" dirty="0" err="1"/>
              <a:t>ljuštilicom</a:t>
            </a:r>
            <a:r>
              <a:rPr lang="en-US" dirty="0"/>
              <a:t> </a:t>
            </a:r>
            <a:r>
              <a:rPr lang="en-US" dirty="0" err="1" smtClean="0"/>
              <a:t>čiji</a:t>
            </a:r>
            <a:r>
              <a:rPr lang="en-US" dirty="0" smtClean="0"/>
              <a:t> </a:t>
            </a:r>
            <a:r>
              <a:rPr lang="en-US" dirty="0"/>
              <a:t>je </a:t>
            </a:r>
            <a:r>
              <a:rPr lang="en-US" dirty="0" err="1"/>
              <a:t>zadatak</a:t>
            </a:r>
            <a:r>
              <a:rPr lang="en-US" dirty="0"/>
              <a:t> </a:t>
            </a:r>
            <a:r>
              <a:rPr lang="en-US" dirty="0" err="1"/>
              <a:t>odvojiti</a:t>
            </a:r>
            <a:r>
              <a:rPr lang="en-US" dirty="0"/>
              <a:t> </a:t>
            </a:r>
            <a:r>
              <a:rPr lang="en-US" dirty="0" err="1"/>
              <a:t>pljevicu</a:t>
            </a:r>
            <a:r>
              <a:rPr lang="en-US" dirty="0"/>
              <a:t> od </a:t>
            </a:r>
            <a:r>
              <a:rPr lang="en-US" dirty="0" err="1"/>
              <a:t>zrna</a:t>
            </a:r>
            <a:r>
              <a:rPr lang="en-US" dirty="0"/>
              <a:t>. </a:t>
            </a:r>
            <a:endParaRPr lang="bs-Latn-BA" dirty="0" smtClean="0"/>
          </a:p>
        </p:txBody>
      </p:sp>
    </p:spTree>
    <p:extLst>
      <p:ext uri="{BB962C8B-B14F-4D97-AF65-F5344CB8AC3E}">
        <p14:creationId xmlns:p14="http://schemas.microsoft.com/office/powerpoint/2010/main" val="9185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852613"/>
            <a:ext cx="66675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56388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mtClean="0"/>
              <a:t>Ljuštilica za speltu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bs-Latn-BA" dirty="0" smtClean="0"/>
              <a:t>Sorte u BiH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299" y="1524000"/>
            <a:ext cx="8229600" cy="4525963"/>
          </a:xfrm>
        </p:spPr>
        <p:txBody>
          <a:bodyPr/>
          <a:lstStyle/>
          <a:p>
            <a:r>
              <a:rPr lang="bs-Latn-BA" dirty="0" smtClean="0"/>
              <a:t>Nirvana</a:t>
            </a:r>
          </a:p>
          <a:p>
            <a:r>
              <a:rPr lang="bs-Latn-BA" dirty="0" smtClean="0"/>
              <a:t>Bc vigor</a:t>
            </a:r>
          </a:p>
          <a:p>
            <a:r>
              <a:rPr lang="bs-Latn-BA" smtClean="0"/>
              <a:t>Ostro </a:t>
            </a:r>
            <a:endParaRPr lang="en-US"/>
          </a:p>
        </p:txBody>
      </p:sp>
      <p:pic>
        <p:nvPicPr>
          <p:cNvPr id="4" name="Picture 2" descr="Image result for spelta mašina plje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409242"/>
            <a:ext cx="29718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www.sortengarten.ethz.ch/Bilder/garden/013_gard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573" y="3462968"/>
            <a:ext cx="3929090" cy="3132463"/>
          </a:xfrm>
          <a:prstGeom prst="rect">
            <a:avLst/>
          </a:prstGeom>
          <a:noFill/>
        </p:spPr>
      </p:pic>
      <p:pic>
        <p:nvPicPr>
          <p:cNvPr id="6" name="Picture 18" descr="Slikovni rezultat za spel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212789"/>
            <a:ext cx="4624388" cy="3143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934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Upotreba spelte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248400" cy="4525963"/>
          </a:xfrm>
        </p:spPr>
        <p:txBody>
          <a:bodyPr>
            <a:normAutofit fontScale="62500" lnSpcReduction="20000"/>
          </a:bodyPr>
          <a:lstStyle/>
          <a:p>
            <a:r>
              <a:rPr lang="bs-Latn-BA" dirty="0" smtClean="0"/>
              <a:t>Zrno, </a:t>
            </a:r>
            <a:r>
              <a:rPr lang="bs-Latn-BA" dirty="0"/>
              <a:t>ali i cijela biljka mogu se koristiti u </a:t>
            </a:r>
            <a:r>
              <a:rPr lang="bs-Latn-BA" dirty="0" smtClean="0"/>
              <a:t>ishrani </a:t>
            </a:r>
            <a:r>
              <a:rPr lang="bs-Latn-BA" dirty="0"/>
              <a:t>ljudi i domaćih životinja. </a:t>
            </a:r>
            <a:endParaRPr lang="bs-Latn-BA" dirty="0" smtClean="0"/>
          </a:p>
          <a:p>
            <a:r>
              <a:rPr lang="bs-Latn-BA" dirty="0"/>
              <a:t>Z</a:t>
            </a:r>
            <a:r>
              <a:rPr lang="bs-Latn-BA" dirty="0" smtClean="0"/>
              <a:t>rno </a:t>
            </a:r>
            <a:r>
              <a:rPr lang="bs-Latn-BA" dirty="0"/>
              <a:t>je pogodna sirovina u prehrambenoj </a:t>
            </a:r>
            <a:r>
              <a:rPr lang="bs-Latn-BA" dirty="0" smtClean="0"/>
              <a:t>industriji. </a:t>
            </a:r>
          </a:p>
          <a:p>
            <a:r>
              <a:rPr lang="bs-Latn-BA" dirty="0" smtClean="0"/>
              <a:t>Kvalitet </a:t>
            </a:r>
            <a:r>
              <a:rPr lang="bs-Latn-BA" dirty="0"/>
              <a:t>zrna proizilazi iz njegovog hemijskog sastava. </a:t>
            </a:r>
            <a:endParaRPr lang="bs-Latn-BA" dirty="0" smtClean="0"/>
          </a:p>
          <a:p>
            <a:r>
              <a:rPr lang="bs-Latn-BA" dirty="0" smtClean="0"/>
              <a:t>Bogato </a:t>
            </a:r>
            <a:r>
              <a:rPr lang="bs-Latn-BA" dirty="0"/>
              <a:t>je proteinima čiji sadržaj može biti i do </a:t>
            </a:r>
            <a:r>
              <a:rPr lang="bs-Latn-BA" b="1" dirty="0"/>
              <a:t>25</a:t>
            </a:r>
            <a:r>
              <a:rPr lang="bs-Latn-BA" b="1" dirty="0" smtClean="0"/>
              <a:t>%</a:t>
            </a:r>
            <a:r>
              <a:rPr lang="bs-Latn-BA" dirty="0" smtClean="0"/>
              <a:t> (aminokiseline </a:t>
            </a:r>
            <a:r>
              <a:rPr lang="bs-Latn-BA" dirty="0"/>
              <a:t>prolin, glutaminska kiselina, tirozin i asparginska kiselina čiji sadržaj je veći nego kod obične </a:t>
            </a:r>
            <a:r>
              <a:rPr lang="bs-Latn-BA" dirty="0" smtClean="0"/>
              <a:t>pšenice). </a:t>
            </a:r>
          </a:p>
          <a:p>
            <a:r>
              <a:rPr lang="bs-Latn-BA" dirty="0" smtClean="0"/>
              <a:t>Sadrži do 70</a:t>
            </a:r>
            <a:r>
              <a:rPr lang="bs-Latn-BA" dirty="0"/>
              <a:t>% ugljenih hidrata, 5-7% celuloze i oko 2% ulja. </a:t>
            </a:r>
            <a:endParaRPr lang="bs-Latn-BA" dirty="0" smtClean="0"/>
          </a:p>
          <a:p>
            <a:r>
              <a:rPr lang="bs-Latn-BA" dirty="0" smtClean="0"/>
              <a:t>Bogato je </a:t>
            </a:r>
            <a:r>
              <a:rPr lang="bs-Latn-BA" dirty="0"/>
              <a:t>vitaminima B, E i K. </a:t>
            </a:r>
            <a:endParaRPr lang="bs-Latn-BA" dirty="0" smtClean="0"/>
          </a:p>
          <a:p>
            <a:r>
              <a:rPr lang="bs-Latn-BA" dirty="0" smtClean="0"/>
              <a:t>Ima </a:t>
            </a:r>
            <a:r>
              <a:rPr lang="bs-Latn-BA" dirty="0"/>
              <a:t>visok sadržaj selena, cinka, željeza i </a:t>
            </a:r>
            <a:r>
              <a:rPr lang="bs-Latn-BA" dirty="0" smtClean="0"/>
              <a:t>mangana,  </a:t>
            </a:r>
          </a:p>
          <a:p>
            <a:r>
              <a:rPr lang="bs-Latn-BA" dirty="0" smtClean="0"/>
              <a:t>Sadrži </a:t>
            </a:r>
            <a:r>
              <a:rPr lang="bs-Latn-BA" dirty="0"/>
              <a:t>manje glutena od obične pšenice zbog čega </a:t>
            </a:r>
            <a:r>
              <a:rPr lang="bs-Latn-BA" dirty="0" smtClean="0"/>
              <a:t>je </a:t>
            </a:r>
            <a:r>
              <a:rPr lang="bs-Latn-BA" dirty="0"/>
              <a:t>u ograničenim količinama mogu </a:t>
            </a:r>
            <a:r>
              <a:rPr lang="bs-Latn-BA" dirty="0" smtClean="0"/>
              <a:t>konzumirati </a:t>
            </a:r>
            <a:r>
              <a:rPr lang="bs-Latn-BA" dirty="0"/>
              <a:t>osobe sklone alergiji na gluten. </a:t>
            </a:r>
            <a:endParaRPr lang="en-US" dirty="0"/>
          </a:p>
        </p:txBody>
      </p:sp>
      <p:pic>
        <p:nvPicPr>
          <p:cNvPr id="5" name="Picture 4" descr="mekinje-od-spel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1590511"/>
            <a:ext cx="2555543" cy="351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45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Sortna lista Srbija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66800"/>
          </a:xfrm>
        </p:spPr>
        <p:txBody>
          <a:bodyPr>
            <a:normAutofit lnSpcReduction="10000"/>
          </a:bodyPr>
          <a:lstStyle/>
          <a:p>
            <a:r>
              <a:rPr lang="bs-Latn-BA" dirty="0" smtClean="0"/>
              <a:t>Ostro</a:t>
            </a:r>
          </a:p>
          <a:p>
            <a:r>
              <a:rPr lang="bs-Latn-BA" dirty="0" smtClean="0"/>
              <a:t>Nirvana </a:t>
            </a:r>
            <a:endParaRPr lang="en-US" dirty="0"/>
          </a:p>
        </p:txBody>
      </p:sp>
      <p:pic>
        <p:nvPicPr>
          <p:cNvPr id="5" name="Picture 2" descr="G:\DSC069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70997"/>
            <a:ext cx="4344000" cy="32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DSC069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00" y="3370997"/>
            <a:ext cx="4344000" cy="32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72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s-Latn-BA" dirty="0" smtClean="0"/>
              <a:t>Osobine nekih sorata – sortna lista Hrvatska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2035332"/>
              </p:ext>
            </p:extLst>
          </p:nvPr>
        </p:nvGraphicFramePr>
        <p:xfrm>
          <a:off x="457200" y="1600200"/>
          <a:ext cx="8229600" cy="3123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r>
                        <a:rPr lang="bs-Latn-BA" dirty="0" smtClean="0"/>
                        <a:t>Sorta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 smtClean="0"/>
                        <a:t>Apsolutna masa, grama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 smtClean="0"/>
                        <a:t>Norma sjetve (kilograma klasića po ha)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 smtClean="0"/>
                        <a:t>Vrijeme sjetve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 smtClean="0"/>
                        <a:t>Visina biljke, cm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bs-Latn-BA" dirty="0" smtClean="0"/>
                        <a:t>Bc Vigor (Zagreb)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 smtClean="0"/>
                        <a:t>40,5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 smtClean="0"/>
                        <a:t>170-190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 smtClean="0"/>
                        <a:t>5.10.-5.11.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 smtClean="0"/>
                        <a:t>126-134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bs-Latn-BA" dirty="0" smtClean="0"/>
                        <a:t>Ostro (RWA)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 smtClean="0"/>
                        <a:t>190-230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 smtClean="0"/>
                        <a:t>1.10.-20.10.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 smtClean="0"/>
                        <a:t>120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Badenkrone</a:t>
                      </a:r>
                      <a:r>
                        <a:rPr lang="bs-Latn-B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(RWA)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1800" dirty="0" smtClean="0">
                          <a:latin typeface="+mn-lt"/>
                        </a:rPr>
                        <a:t>48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1800" dirty="0" smtClean="0">
                          <a:latin typeface="+mn-lt"/>
                        </a:rPr>
                        <a:t>180-200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1800" dirty="0" smtClean="0">
                          <a:latin typeface="+mn-lt"/>
                        </a:rPr>
                        <a:t>1.10.-20.10.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sz="1800" dirty="0" smtClean="0">
                          <a:latin typeface="+mn-lt"/>
                        </a:rPr>
                        <a:t>105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bs-Latn-BA" dirty="0" smtClean="0"/>
                        <a:t>Ebners Rotkorn (Saatbau)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 smtClean="0"/>
                        <a:t>180-230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s-Latn-BA" dirty="0" smtClean="0"/>
                        <a:t>20.9.-20.10.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52578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Bc</a:t>
            </a:r>
            <a:r>
              <a:rPr lang="en-US" dirty="0" smtClean="0"/>
              <a:t> Vigo</a:t>
            </a:r>
            <a:r>
              <a:rPr lang="bs-Latn-BA" dirty="0" smtClean="0"/>
              <a:t>r</a:t>
            </a:r>
            <a:r>
              <a:rPr lang="en-US" dirty="0" smtClean="0"/>
              <a:t> </a:t>
            </a:r>
            <a:r>
              <a:rPr lang="en-US" dirty="0"/>
              <a:t>je u </a:t>
            </a:r>
            <a:r>
              <a:rPr lang="en-US" dirty="0" err="1"/>
              <a:t>svim</a:t>
            </a:r>
            <a:r>
              <a:rPr lang="en-US" dirty="0"/>
              <a:t> </a:t>
            </a:r>
            <a:r>
              <a:rPr lang="en-US" dirty="0" err="1"/>
              <a:t>varijantama</a:t>
            </a:r>
            <a:r>
              <a:rPr lang="en-US" dirty="0"/>
              <a:t> </a:t>
            </a:r>
            <a:r>
              <a:rPr lang="bs-Latn-BA" dirty="0" smtClean="0"/>
              <a:t>ogleda</a:t>
            </a:r>
            <a:r>
              <a:rPr lang="en-US" dirty="0" smtClean="0"/>
              <a:t> </a:t>
            </a:r>
            <a:r>
              <a:rPr lang="en-US" dirty="0" err="1"/>
              <a:t>ostvario</a:t>
            </a:r>
            <a:r>
              <a:rPr lang="en-US" dirty="0"/>
              <a:t> </a:t>
            </a:r>
            <a:r>
              <a:rPr lang="en-US" dirty="0" err="1"/>
              <a:t>prosječan</a:t>
            </a:r>
            <a:r>
              <a:rPr lang="en-US" dirty="0"/>
              <a:t> </a:t>
            </a:r>
            <a:r>
              <a:rPr lang="en-US" dirty="0" err="1"/>
              <a:t>prinos</a:t>
            </a:r>
            <a:r>
              <a:rPr lang="en-US" dirty="0"/>
              <a:t> od </a:t>
            </a:r>
            <a:r>
              <a:rPr lang="en-US" dirty="0" smtClean="0"/>
              <a:t>5</a:t>
            </a:r>
            <a:r>
              <a:rPr lang="bs-Latn-BA" dirty="0" smtClean="0"/>
              <a:t> </a:t>
            </a:r>
            <a:r>
              <a:rPr lang="en-US" dirty="0" smtClean="0"/>
              <a:t>002 kg</a:t>
            </a:r>
            <a:r>
              <a:rPr lang="bs-Latn-BA" dirty="0" smtClean="0"/>
              <a:t>/</a:t>
            </a:r>
            <a:r>
              <a:rPr lang="en-US" dirty="0" smtClean="0"/>
              <a:t>h</a:t>
            </a:r>
            <a:r>
              <a:rPr lang="bs-Latn-BA" dirty="0" smtClean="0"/>
              <a:t>a</a:t>
            </a:r>
            <a:r>
              <a:rPr lang="en-US" dirty="0" smtClean="0"/>
              <a:t> </a:t>
            </a:r>
            <a:r>
              <a:rPr lang="en-US" dirty="0" err="1"/>
              <a:t>što</a:t>
            </a:r>
            <a:r>
              <a:rPr lang="en-US" dirty="0"/>
              <a:t> je </a:t>
            </a:r>
            <a:r>
              <a:rPr lang="en-US" dirty="0" err="1"/>
              <a:t>više</a:t>
            </a:r>
            <a:r>
              <a:rPr lang="en-US" dirty="0"/>
              <a:t> od </a:t>
            </a:r>
            <a:r>
              <a:rPr lang="en-US" dirty="0" err="1"/>
              <a:t>standarda</a:t>
            </a:r>
            <a:r>
              <a:rPr lang="en-US" dirty="0"/>
              <a:t> </a:t>
            </a:r>
            <a:r>
              <a:rPr lang="en-US" dirty="0" err="1"/>
              <a:t>čiji</a:t>
            </a:r>
            <a:r>
              <a:rPr lang="en-US" dirty="0"/>
              <a:t> je </a:t>
            </a:r>
            <a:r>
              <a:rPr lang="en-US" dirty="0" err="1"/>
              <a:t>prinos</a:t>
            </a:r>
            <a:r>
              <a:rPr lang="en-US" dirty="0"/>
              <a:t> bio </a:t>
            </a:r>
            <a:r>
              <a:rPr lang="en-US" dirty="0" smtClean="0"/>
              <a:t>4</a:t>
            </a:r>
            <a:r>
              <a:rPr lang="bs-Latn-BA" dirty="0" smtClean="0"/>
              <a:t> </a:t>
            </a:r>
            <a:r>
              <a:rPr lang="en-US" dirty="0" smtClean="0"/>
              <a:t>895 kg</a:t>
            </a:r>
            <a:r>
              <a:rPr lang="bs-Latn-BA" dirty="0" smtClean="0"/>
              <a:t>/</a:t>
            </a:r>
            <a:r>
              <a:rPr lang="en-US" dirty="0" smtClean="0"/>
              <a:t>h</a:t>
            </a:r>
            <a:r>
              <a:rPr lang="bs-Latn-BA" dirty="0" smtClean="0"/>
              <a:t>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8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cer\Desktop\Magistarski Pšenica\Januar 2014\slike 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9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57201"/>
            <a:ext cx="8229600" cy="1066800"/>
          </a:xfrm>
        </p:spPr>
        <p:txBody>
          <a:bodyPr>
            <a:normAutofit fontScale="77500" lnSpcReduction="20000"/>
          </a:bodyPr>
          <a:lstStyle/>
          <a:p>
            <a:r>
              <a:rPr lang="bs-Latn-BA" dirty="0" smtClean="0"/>
              <a:t>Eksperiment sa pšenicama – tri sorte spelte – titan, ostro i spelta iz Bionature (</a:t>
            </a:r>
            <a:r>
              <a:rPr lang="bs-Latn-BA" dirty="0"/>
              <a:t>2</a:t>
            </a:r>
            <a:r>
              <a:rPr lang="bs-Latn-BA" dirty="0" smtClean="0"/>
              <a:t>013-2014), ogledno polje Poljoprivredno-prehrambenog fakultete (Butmir)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4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cer\Desktop\Magistarski Pšenica\April Maj 20014\101_5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987306214"/>
              </p:ext>
            </p:extLst>
          </p:nvPr>
        </p:nvGraphicFramePr>
        <p:xfrm>
          <a:off x="1219200" y="1676400"/>
          <a:ext cx="6248400" cy="3790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254758" y="381000"/>
            <a:ext cx="7898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400" b="1" dirty="0"/>
              <a:t>Visina </a:t>
            </a:r>
            <a:r>
              <a:rPr lang="bs-Latn-BA" sz="2400" b="1" dirty="0" smtClean="0"/>
              <a:t>biljaka</a:t>
            </a:r>
            <a:endParaRPr lang="en-US" dirty="0">
              <a:solidFill>
                <a:srgbClr val="FFFF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64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>
          <a:xfrm>
            <a:off x="0" y="284222"/>
            <a:ext cx="9144000" cy="858778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s-Latn-BA" sz="2400" dirty="0" smtClean="0">
                <a:latin typeface="Century Gothic" panose="020B0502020202020204" pitchFamily="34" charset="0"/>
              </a:rPr>
              <a:t>Analiza prinosa zrna spelte (t/ha) (2014-2015) – ogledno polje Butmir  </a:t>
            </a:r>
            <a:endParaRPr lang="bs-Latn-BA" sz="2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720100"/>
              </p:ext>
            </p:extLst>
          </p:nvPr>
        </p:nvGraphicFramePr>
        <p:xfrm>
          <a:off x="221568" y="1467387"/>
          <a:ext cx="4725002" cy="295199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762478"/>
                <a:gridCol w="660068"/>
                <a:gridCol w="660068"/>
                <a:gridCol w="660597"/>
                <a:gridCol w="660597"/>
                <a:gridCol w="660597"/>
                <a:gridCol w="660597"/>
              </a:tblGrid>
              <a:tr h="1050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Sorta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 dirty="0" smtClean="0">
                          <a:effectLst/>
                          <a:latin typeface="Century Gothic" panose="020B0502020202020204" pitchFamily="34" charset="0"/>
                        </a:rPr>
                        <a:t>Norma</a:t>
                      </a:r>
                      <a:r>
                        <a:rPr lang="bs-Latn-BA" sz="1200" baseline="0" dirty="0" smtClean="0">
                          <a:effectLst/>
                          <a:latin typeface="Century Gothic" panose="020B0502020202020204" pitchFamily="34" charset="0"/>
                        </a:rPr>
                        <a:t> sjetve</a:t>
                      </a:r>
                      <a:endParaRPr lang="bs-Latn-BA" sz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I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repeticija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II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repeticija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III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repeticija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IV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repeticija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Srednja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 dirty="0" smtClean="0">
                          <a:effectLst/>
                          <a:latin typeface="Century Gothic" panose="020B0502020202020204" pitchFamily="34" charset="0"/>
                        </a:rPr>
                        <a:t>vrijednost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31684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>
                          <a:effectLst/>
                          <a:latin typeface="Century Gothic" panose="020B0502020202020204" pitchFamily="34" charset="0"/>
                        </a:rPr>
                        <a:t>Alkor</a:t>
                      </a:r>
                      <a:endParaRPr lang="bs-Latn-BA" sz="120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300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>
                          <a:effectLst/>
                          <a:latin typeface="Century Gothic" panose="020B0502020202020204" pitchFamily="34" charset="0"/>
                        </a:rPr>
                        <a:t>1,62</a:t>
                      </a:r>
                      <a:endParaRPr lang="bs-Latn-BA" sz="120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1,25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>
                          <a:effectLst/>
                          <a:latin typeface="Century Gothic" panose="020B0502020202020204" pitchFamily="34" charset="0"/>
                        </a:rPr>
                        <a:t>1,41</a:t>
                      </a:r>
                      <a:endParaRPr lang="bs-Latn-BA" sz="120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>
                          <a:effectLst/>
                          <a:latin typeface="Century Gothic" panose="020B0502020202020204" pitchFamily="34" charset="0"/>
                        </a:rPr>
                        <a:t>1,88</a:t>
                      </a:r>
                      <a:endParaRPr lang="bs-Latn-BA" sz="120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1,54 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316840">
                <a:tc vMerge="1">
                  <a:txBody>
                    <a:bodyPr/>
                    <a:lstStyle/>
                    <a:p>
                      <a:endParaRPr lang="bs-Latn-B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150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0,83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2,56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2,04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>
                          <a:effectLst/>
                          <a:latin typeface="Century Gothic" panose="020B0502020202020204" pitchFamily="34" charset="0"/>
                        </a:rPr>
                        <a:t>1,83</a:t>
                      </a:r>
                      <a:endParaRPr lang="bs-Latn-BA" sz="120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>
                          <a:effectLst/>
                          <a:latin typeface="Century Gothic" panose="020B0502020202020204" pitchFamily="34" charset="0"/>
                        </a:rPr>
                        <a:t>1,82</a:t>
                      </a:r>
                      <a:endParaRPr lang="bs-Latn-BA" sz="120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31684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>
                          <a:effectLst/>
                          <a:latin typeface="Century Gothic" panose="020B0502020202020204" pitchFamily="34" charset="0"/>
                        </a:rPr>
                        <a:t>Ostro</a:t>
                      </a:r>
                      <a:endParaRPr lang="bs-Latn-BA" sz="120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>
                          <a:effectLst/>
                          <a:latin typeface="Century Gothic" panose="020B0502020202020204" pitchFamily="34" charset="0"/>
                        </a:rPr>
                        <a:t>300</a:t>
                      </a:r>
                      <a:endParaRPr lang="bs-Latn-BA" sz="120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2,30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2,88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2,20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2,41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2,44 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316840">
                <a:tc vMerge="1">
                  <a:txBody>
                    <a:bodyPr/>
                    <a:lstStyle/>
                    <a:p>
                      <a:endParaRPr lang="bs-Latn-B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>
                          <a:effectLst/>
                          <a:latin typeface="Century Gothic" panose="020B0502020202020204" pitchFamily="34" charset="0"/>
                        </a:rPr>
                        <a:t>150</a:t>
                      </a:r>
                      <a:endParaRPr lang="bs-Latn-BA" sz="120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2,20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2,25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1,57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1,25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1,82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31684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>
                          <a:effectLst/>
                          <a:latin typeface="Century Gothic" panose="020B0502020202020204" pitchFamily="34" charset="0"/>
                        </a:rPr>
                        <a:t>Oberkumer</a:t>
                      </a:r>
                      <a:endParaRPr lang="bs-Latn-BA" sz="120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>
                          <a:effectLst/>
                          <a:latin typeface="Century Gothic" panose="020B0502020202020204" pitchFamily="34" charset="0"/>
                        </a:rPr>
                        <a:t>300</a:t>
                      </a:r>
                      <a:endParaRPr lang="bs-Latn-BA" sz="120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>
                          <a:effectLst/>
                          <a:latin typeface="Century Gothic" panose="020B0502020202020204" pitchFamily="34" charset="0"/>
                        </a:rPr>
                        <a:t>3,19</a:t>
                      </a:r>
                      <a:endParaRPr lang="bs-Latn-BA" sz="120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3,30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5,13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3,77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 b="1" baseline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3,85</a:t>
                      </a:r>
                      <a:endParaRPr lang="bs-Latn-BA" sz="1200" b="1" baseline="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316840">
                <a:tc vMerge="1">
                  <a:txBody>
                    <a:bodyPr/>
                    <a:lstStyle/>
                    <a:p>
                      <a:endParaRPr lang="bs-Latn-B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>
                          <a:effectLst/>
                          <a:latin typeface="Century Gothic" panose="020B0502020202020204" pitchFamily="34" charset="0"/>
                        </a:rPr>
                        <a:t>150</a:t>
                      </a:r>
                      <a:endParaRPr lang="bs-Latn-BA" sz="120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3,40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2,93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4,82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200" dirty="0">
                          <a:effectLst/>
                          <a:latin typeface="Century Gothic" panose="020B0502020202020204" pitchFamily="34" charset="0"/>
                        </a:rPr>
                        <a:t>3,98</a:t>
                      </a:r>
                      <a:endParaRPr lang="bs-Latn-BA" sz="12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bs-Latn-BA" sz="1200" b="1" baseline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3,78</a:t>
                      </a:r>
                      <a:endParaRPr lang="bs-Latn-BA" sz="1200" b="1" baseline="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679220000"/>
              </p:ext>
            </p:extLst>
          </p:nvPr>
        </p:nvGraphicFramePr>
        <p:xfrm>
          <a:off x="5270916" y="3087320"/>
          <a:ext cx="3430905" cy="2886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Oval 7"/>
          <p:cNvSpPr/>
          <p:nvPr/>
        </p:nvSpPr>
        <p:spPr>
          <a:xfrm>
            <a:off x="232117" y="3938954"/>
            <a:ext cx="738554" cy="309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24529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337012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400" dirty="0" smtClean="0">
                <a:latin typeface="Century Gothic" panose="020B0502020202020204" pitchFamily="34" charset="0"/>
              </a:rPr>
              <a:t>Analiza sadržaja proteina spelte (</a:t>
            </a:r>
            <a:r>
              <a:rPr lang="bs-Latn-BA" sz="2400" dirty="0">
                <a:latin typeface="Century Gothic" panose="020B0502020202020204" pitchFamily="34" charset="0"/>
              </a:rPr>
              <a:t>%</a:t>
            </a:r>
            <a:r>
              <a:rPr lang="bs-Latn-BA" sz="2400" dirty="0" smtClean="0">
                <a:latin typeface="Century Gothic" panose="020B0502020202020204" pitchFamily="34" charset="0"/>
              </a:rPr>
              <a:t>)</a:t>
            </a:r>
            <a:endParaRPr lang="bs-Latn-BA" sz="2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15192"/>
              </p:ext>
            </p:extLst>
          </p:nvPr>
        </p:nvGraphicFramePr>
        <p:xfrm>
          <a:off x="1942365" y="2235201"/>
          <a:ext cx="5108332" cy="225424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554166"/>
                <a:gridCol w="2554166"/>
              </a:tblGrid>
              <a:tr h="575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400" dirty="0">
                          <a:effectLst/>
                        </a:rPr>
                        <a:t>Sorta</a:t>
                      </a:r>
                      <a:endParaRPr lang="bs-Latn-BA" sz="14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400" dirty="0">
                          <a:effectLst/>
                        </a:rPr>
                        <a:t>Sadržaj proteina</a:t>
                      </a:r>
                      <a:endParaRPr lang="bs-Latn-BA" sz="14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5596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400" dirty="0">
                          <a:effectLst/>
                        </a:rPr>
                        <a:t>Alkor</a:t>
                      </a:r>
                      <a:endParaRPr lang="bs-Latn-BA" sz="14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400" b="1" dirty="0">
                          <a:solidFill>
                            <a:srgbClr val="FF0000"/>
                          </a:solidFill>
                          <a:effectLst/>
                        </a:rPr>
                        <a:t>17,39</a:t>
                      </a:r>
                      <a:endParaRPr lang="bs-Latn-BA" sz="1400" b="1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5596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400" dirty="0">
                          <a:effectLst/>
                        </a:rPr>
                        <a:t>Ostro</a:t>
                      </a:r>
                      <a:endParaRPr lang="bs-Latn-BA" sz="14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400" dirty="0">
                          <a:effectLst/>
                        </a:rPr>
                        <a:t>15,98</a:t>
                      </a:r>
                      <a:endParaRPr lang="bs-Latn-BA" sz="14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5596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400" dirty="0">
                          <a:effectLst/>
                        </a:rPr>
                        <a:t>Oberkumer</a:t>
                      </a:r>
                      <a:endParaRPr lang="bs-Latn-BA" sz="14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s-Latn-BA" sz="1400" dirty="0">
                          <a:effectLst/>
                        </a:rPr>
                        <a:t>13,11</a:t>
                      </a:r>
                      <a:endParaRPr lang="bs-Latn-BA" sz="1400" dirty="0">
                        <a:solidFill>
                          <a:srgbClr val="365F9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pic>
        <p:nvPicPr>
          <p:cNvPr id="4" name="Picture 14" descr="Povezana sl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4724400"/>
            <a:ext cx="4183798" cy="1873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474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irha\Desktop\januar 2012\My Pictures\juni 2014\DSC08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0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rha\Desktop\januar 2012\My Pictures\avgust 2014\DSC08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96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irha\Desktop\januar 2012\My Pictures\avgust 2014\DSC08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90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rha\Desktop\januar 2012\My Pictures\juni 2014\DSC08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06123"/>
            <a:ext cx="6395567" cy="479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594360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000" dirty="0" smtClean="0"/>
              <a:t>NEMA ŽITA BEZ KUKOLJA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665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Upotreba spelte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91200" cy="4525963"/>
          </a:xfrm>
        </p:spPr>
        <p:txBody>
          <a:bodyPr>
            <a:normAutofit fontScale="85000" lnSpcReduction="20000"/>
          </a:bodyPr>
          <a:lstStyle/>
          <a:p>
            <a:r>
              <a:rPr lang="bs-Latn-BA" dirty="0"/>
              <a:t>Zajedno sa brašnom drugih žita prave se specijalni hljebovi velike hranljive vrijednosti. </a:t>
            </a:r>
            <a:endParaRPr lang="bs-Latn-BA" dirty="0" smtClean="0"/>
          </a:p>
          <a:p>
            <a:r>
              <a:rPr lang="bs-Latn-BA" dirty="0" smtClean="0"/>
              <a:t>Na </a:t>
            </a:r>
            <a:r>
              <a:rPr lang="bs-Latn-BA" dirty="0"/>
              <a:t>tržištu se mogu naći i drugi proizvodi poput griza, pahuljica, instant kafe, tjestenine, keksova, bombona, osvježavajućih pića i sl. </a:t>
            </a:r>
            <a:endParaRPr lang="bs-Latn-BA" dirty="0" smtClean="0"/>
          </a:p>
          <a:p>
            <a:r>
              <a:rPr lang="bs-Latn-BA" dirty="0" smtClean="0"/>
              <a:t>Mogu </a:t>
            </a:r>
            <a:r>
              <a:rPr lang="bs-Latn-BA" dirty="0"/>
              <a:t>se koristiti i mlade biljke koje su ljekovite. </a:t>
            </a:r>
            <a:endParaRPr lang="bs-Latn-BA" dirty="0" smtClean="0"/>
          </a:p>
          <a:p>
            <a:r>
              <a:rPr lang="bs-Latn-BA" dirty="0" smtClean="0"/>
              <a:t>Njihovim </a:t>
            </a:r>
            <a:r>
              <a:rPr lang="bs-Latn-BA" dirty="0"/>
              <a:t>cijeđenjem dobija se sok koji ima veoma jak detoksikacijski efekat na organizam. </a:t>
            </a:r>
            <a:endParaRPr lang="bs-Latn-BA" dirty="0" smtClean="0"/>
          </a:p>
          <a:p>
            <a:endParaRPr lang="en-US" dirty="0"/>
          </a:p>
        </p:txBody>
      </p:sp>
      <p:pic>
        <p:nvPicPr>
          <p:cNvPr id="4" name="Picture 2" descr="00-sok-travaspel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5000"/>
            <a:ext cx="2895600" cy="333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2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agroklub.com/upload/images/image/porodica-stup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334"/>
            <a:ext cx="57816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60960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Porodica</a:t>
            </a:r>
            <a:r>
              <a:rPr lang="en-US" dirty="0"/>
              <a:t> </a:t>
            </a:r>
            <a:r>
              <a:rPr lang="en-US" dirty="0" err="1"/>
              <a:t>Stupar</a:t>
            </a:r>
            <a:r>
              <a:rPr lang="en-US" dirty="0"/>
              <a:t> </a:t>
            </a:r>
            <a:r>
              <a:rPr lang="bs-Latn-BA" dirty="0" smtClean="0"/>
              <a:t>- n</a:t>
            </a:r>
            <a:r>
              <a:rPr lang="pt-BR" dirty="0" smtClean="0"/>
              <a:t>a </a:t>
            </a:r>
            <a:r>
              <a:rPr lang="pt-BR" dirty="0"/>
              <a:t>imanju u selu Krnjeuša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0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asno-spel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18918"/>
            <a:ext cx="4953000" cy="643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zanci-od-spel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48" y="3505200"/>
            <a:ext cx="340735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33400"/>
            <a:ext cx="4343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000" dirty="0"/>
              <a:t>Preporučuje se u ishrani osoba koje imaju smetnje u metabolizmu, </a:t>
            </a:r>
            <a:endParaRPr lang="bs-Latn-BA" sz="2000" dirty="0" smtClean="0"/>
          </a:p>
          <a:p>
            <a:r>
              <a:rPr lang="bs-Latn-BA" sz="2000" dirty="0" smtClean="0"/>
              <a:t>pri </a:t>
            </a:r>
            <a:r>
              <a:rPr lang="bs-Latn-BA" sz="2000" dirty="0"/>
              <a:t>liječenju bubrežnih bolesti, </a:t>
            </a:r>
            <a:endParaRPr lang="bs-Latn-BA" sz="2000" dirty="0" smtClean="0"/>
          </a:p>
          <a:p>
            <a:r>
              <a:rPr lang="bs-Latn-BA" sz="2000" dirty="0" smtClean="0"/>
              <a:t>kod </a:t>
            </a:r>
            <a:r>
              <a:rPr lang="bs-Latn-BA" sz="2000" dirty="0"/>
              <a:t>pretjerane upotrebe lijekova i alergijskih simptoma koji su posljedica nepravilne </a:t>
            </a:r>
            <a:r>
              <a:rPr lang="bs-Latn-BA" sz="2000" dirty="0" smtClean="0"/>
              <a:t>ishrane, </a:t>
            </a:r>
          </a:p>
          <a:p>
            <a:r>
              <a:rPr lang="bs-Latn-BA" sz="2000" dirty="0" smtClean="0"/>
              <a:t>dijabetesa, raka i sl. 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4016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Upotreba spelte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525963"/>
          </a:xfrm>
        </p:spPr>
        <p:txBody>
          <a:bodyPr>
            <a:normAutofit fontScale="77500" lnSpcReduction="20000"/>
          </a:bodyPr>
          <a:lstStyle/>
          <a:p>
            <a:r>
              <a:rPr lang="bs-Latn-BA" dirty="0" smtClean="0"/>
              <a:t>Spelta ima </a:t>
            </a:r>
            <a:r>
              <a:rPr lang="bs-Latn-BA" dirty="0"/>
              <a:t>veliki značaj i u stočarskoj proizvodnji </a:t>
            </a:r>
            <a:r>
              <a:rPr lang="bs-Latn-BA" dirty="0" smtClean="0"/>
              <a:t> </a:t>
            </a:r>
            <a:r>
              <a:rPr lang="bs-Latn-BA" dirty="0"/>
              <a:t>jer je njena hranljiva vrijednost slična kao kod zobi (</a:t>
            </a:r>
            <a:r>
              <a:rPr lang="bs-Latn-BA" i="1" dirty="0"/>
              <a:t>Avena sativa</a:t>
            </a:r>
            <a:r>
              <a:rPr lang="bs-Latn-BA" dirty="0"/>
              <a:t> L</a:t>
            </a:r>
            <a:r>
              <a:rPr lang="bs-Latn-BA" dirty="0" smtClean="0"/>
              <a:t>.).</a:t>
            </a:r>
          </a:p>
          <a:p>
            <a:r>
              <a:rPr lang="bs-Latn-BA" dirty="0" smtClean="0"/>
              <a:t>Može </a:t>
            </a:r>
            <a:r>
              <a:rPr lang="bs-Latn-BA" dirty="0"/>
              <a:t>se gajiti u krmnim smjesama sa mahunarkama za proizvodnju svježe biomase ili sijena. </a:t>
            </a:r>
            <a:endParaRPr lang="bs-Latn-BA" dirty="0" smtClean="0"/>
          </a:p>
          <a:p>
            <a:r>
              <a:rPr lang="bs-Latn-BA" dirty="0" smtClean="0"/>
              <a:t>Slama </a:t>
            </a:r>
            <a:r>
              <a:rPr lang="bs-Latn-BA" dirty="0"/>
              <a:t>se koristi kao prostirka u stočarskim </a:t>
            </a:r>
            <a:r>
              <a:rPr lang="bs-Latn-BA" dirty="0" smtClean="0"/>
              <a:t>objektima.</a:t>
            </a:r>
          </a:p>
          <a:p>
            <a:r>
              <a:rPr lang="bs-Latn-BA" dirty="0" smtClean="0"/>
              <a:t>ili </a:t>
            </a:r>
            <a:r>
              <a:rPr lang="bs-Latn-BA" dirty="0"/>
              <a:t>u industrijskoj preradi kao sirovina za dobijanje celuloze, metil alkohola i </a:t>
            </a:r>
            <a:r>
              <a:rPr lang="bs-Latn-BA" dirty="0" smtClean="0"/>
              <a:t>sl.</a:t>
            </a:r>
          </a:p>
          <a:p>
            <a:r>
              <a:rPr lang="bs-Latn-BA" dirty="0" smtClean="0"/>
              <a:t>Značajan resurs kao biomasa.</a:t>
            </a:r>
            <a:endParaRPr lang="en-US" dirty="0"/>
          </a:p>
        </p:txBody>
      </p:sp>
      <p:pic>
        <p:nvPicPr>
          <p:cNvPr id="4" name="Picture 2" descr="spelta-u-zr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417638"/>
            <a:ext cx="3048000" cy="495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22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rha\Desktop\januar 2012\My Pictures\engleska\101MSDCF\DSC07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5418"/>
            <a:ext cx="4344000" cy="32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rha\Desktop\januar 2012\My Pictures\engleska\101MSDCF\DSC077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1368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irha\Desktop\januar 2012\My Pictures\engleska\101MSDCF\DSC077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4344000" cy="32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irha\Desktop\januar 2012\My Pictures\engleska\101MSDCF\DSC077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2800"/>
            <a:ext cx="4344000" cy="32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76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3094</Words>
  <Application>Microsoft Office PowerPoint</Application>
  <PresentationFormat>On-screen Show (4:3)</PresentationFormat>
  <Paragraphs>351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Century Gothic</vt:lpstr>
      <vt:lpstr>Times New Roman</vt:lpstr>
      <vt:lpstr>Office Theme</vt:lpstr>
      <vt:lpstr>PowerPoint Presentation</vt:lpstr>
      <vt:lpstr>Porijeklo i privredni značaj</vt:lpstr>
      <vt:lpstr>Spelta </vt:lpstr>
      <vt:lpstr>Spelta </vt:lpstr>
      <vt:lpstr>Upotreba spelte </vt:lpstr>
      <vt:lpstr>Upotreba spelte </vt:lpstr>
      <vt:lpstr>PowerPoint Presentation</vt:lpstr>
      <vt:lpstr>Upotreba spelte </vt:lpstr>
      <vt:lpstr>PowerPoint Presentation</vt:lpstr>
      <vt:lpstr>Morfološke i biološke karakteristike</vt:lpstr>
      <vt:lpstr>Morfološke i biološke osobine</vt:lpstr>
      <vt:lpstr>Morfološke i biološke osobine</vt:lpstr>
      <vt:lpstr>PowerPoint Presentation</vt:lpstr>
      <vt:lpstr>Uslovi uspijevanja</vt:lpstr>
      <vt:lpstr>Uslovi uspijevanja</vt:lpstr>
      <vt:lpstr>Uslovi uspijevanja</vt:lpstr>
      <vt:lpstr>Uslovi uspijevanja</vt:lpstr>
      <vt:lpstr>Tehnologija proizvodnje</vt:lpstr>
      <vt:lpstr>Plodored </vt:lpstr>
      <vt:lpstr>Obrada tla</vt:lpstr>
      <vt:lpstr>Đubrenje </vt:lpstr>
      <vt:lpstr>Primjer đubrenja</vt:lpstr>
      <vt:lpstr>Sjetva </vt:lpstr>
      <vt:lpstr>Sjetva </vt:lpstr>
      <vt:lpstr>Sjetva </vt:lpstr>
      <vt:lpstr>Njega usjeva</vt:lpstr>
      <vt:lpstr>Herbicidi </vt:lpstr>
      <vt:lpstr>Korovi kultura gustog sklopa</vt:lpstr>
      <vt:lpstr>PowerPoint Presentation</vt:lpstr>
      <vt:lpstr>PowerPoint Presentation</vt:lpstr>
      <vt:lpstr>Višegodišnje vrste</vt:lpstr>
      <vt:lpstr>PowerPoint Presentation</vt:lpstr>
      <vt:lpstr>Zaštita usjeva</vt:lpstr>
      <vt:lpstr>PowerPoint Presentation</vt:lpstr>
      <vt:lpstr>Herbicid Arrat </vt:lpstr>
      <vt:lpstr>Herbicid Biathlon </vt:lpstr>
      <vt:lpstr>Herbicidi </vt:lpstr>
      <vt:lpstr>Herbicidi </vt:lpstr>
      <vt:lpstr>Fungicid Duett Ultra </vt:lpstr>
      <vt:lpstr>Fungicid Opus® Team </vt:lpstr>
      <vt:lpstr>Fungicid Controlan® </vt:lpstr>
      <vt:lpstr>Fungicid Caramba </vt:lpstr>
      <vt:lpstr>Insekticid Fastac® 10 EC </vt:lpstr>
      <vt:lpstr>Cycocel® 750</vt:lpstr>
      <vt:lpstr>Žetva i skladištenje</vt:lpstr>
      <vt:lpstr>Žetva i skladištenje</vt:lpstr>
      <vt:lpstr>Ljuštenje zrna</vt:lpstr>
      <vt:lpstr>PowerPoint Presentation</vt:lpstr>
      <vt:lpstr>Sorte u BiH</vt:lpstr>
      <vt:lpstr>Sortna lista Srbija</vt:lpstr>
      <vt:lpstr>Osobine nekih sorata – sortna lista Hrvatska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Spelta – Triticum spelta L.</dc:title>
  <dc:creator>Mirha</dc:creator>
  <cp:lastModifiedBy>faruk.djikic@gmail.com</cp:lastModifiedBy>
  <cp:revision>75</cp:revision>
  <dcterms:created xsi:type="dcterms:W3CDTF">2006-08-16T00:00:00Z</dcterms:created>
  <dcterms:modified xsi:type="dcterms:W3CDTF">2018-03-30T13:28:18Z</dcterms:modified>
</cp:coreProperties>
</file>