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3"/>
  </p:notesMasterIdLst>
  <p:sldIdLst>
    <p:sldId id="256" r:id="rId3"/>
    <p:sldId id="303" r:id="rId4"/>
    <p:sldId id="393" r:id="rId5"/>
    <p:sldId id="394" r:id="rId6"/>
    <p:sldId id="395" r:id="rId7"/>
    <p:sldId id="396" r:id="rId8"/>
    <p:sldId id="398" r:id="rId9"/>
    <p:sldId id="307" r:id="rId10"/>
    <p:sldId id="310" r:id="rId11"/>
    <p:sldId id="315" r:id="rId12"/>
    <p:sldId id="311" r:id="rId13"/>
    <p:sldId id="312" r:id="rId14"/>
    <p:sldId id="313" r:id="rId15"/>
    <p:sldId id="261" r:id="rId16"/>
    <p:sldId id="316" r:id="rId17"/>
    <p:sldId id="317" r:id="rId18"/>
    <p:sldId id="404" r:id="rId19"/>
    <p:sldId id="323" r:id="rId20"/>
    <p:sldId id="325" r:id="rId21"/>
    <p:sldId id="326" r:id="rId22"/>
    <p:sldId id="333" r:id="rId23"/>
    <p:sldId id="358" r:id="rId24"/>
    <p:sldId id="334" r:id="rId25"/>
    <p:sldId id="389" r:id="rId26"/>
    <p:sldId id="335" r:id="rId27"/>
    <p:sldId id="337" r:id="rId28"/>
    <p:sldId id="338" r:id="rId29"/>
    <p:sldId id="392" r:id="rId30"/>
    <p:sldId id="344" r:id="rId31"/>
    <p:sldId id="343" r:id="rId32"/>
    <p:sldId id="339" r:id="rId33"/>
    <p:sldId id="340" r:id="rId34"/>
    <p:sldId id="359" r:id="rId35"/>
    <p:sldId id="341" r:id="rId36"/>
    <p:sldId id="342" r:id="rId37"/>
    <p:sldId id="345" r:id="rId38"/>
    <p:sldId id="360" r:id="rId39"/>
    <p:sldId id="347" r:id="rId40"/>
    <p:sldId id="361" r:id="rId41"/>
    <p:sldId id="348" r:id="rId42"/>
    <p:sldId id="356" r:id="rId43"/>
    <p:sldId id="357" r:id="rId44"/>
    <p:sldId id="346" r:id="rId45"/>
    <p:sldId id="349" r:id="rId46"/>
    <p:sldId id="350" r:id="rId47"/>
    <p:sldId id="366" r:id="rId48"/>
    <p:sldId id="365" r:id="rId49"/>
    <p:sldId id="367" r:id="rId50"/>
    <p:sldId id="370" r:id="rId51"/>
    <p:sldId id="371" r:id="rId52"/>
    <p:sldId id="372" r:id="rId53"/>
    <p:sldId id="373" r:id="rId54"/>
    <p:sldId id="374" r:id="rId55"/>
    <p:sldId id="376" r:id="rId56"/>
    <p:sldId id="377" r:id="rId57"/>
    <p:sldId id="378" r:id="rId58"/>
    <p:sldId id="379" r:id="rId59"/>
    <p:sldId id="380" r:id="rId60"/>
    <p:sldId id="381" r:id="rId61"/>
    <p:sldId id="382" r:id="rId62"/>
    <p:sldId id="383" r:id="rId63"/>
    <p:sldId id="384" r:id="rId64"/>
    <p:sldId id="385" r:id="rId65"/>
    <p:sldId id="369" r:id="rId66"/>
    <p:sldId id="353" r:id="rId67"/>
    <p:sldId id="388" r:id="rId68"/>
    <p:sldId id="405" r:id="rId69"/>
    <p:sldId id="406" r:id="rId70"/>
    <p:sldId id="386" r:id="rId71"/>
    <p:sldId id="407" r:id="rId72"/>
  </p:sldIdLst>
  <p:sldSz cx="12192000" cy="6858000"/>
  <p:notesSz cx="6858000" cy="9947275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0000"/>
    <a:srgbClr val="FFCC66"/>
    <a:srgbClr val="CC6600"/>
    <a:srgbClr val="000000"/>
    <a:srgbClr val="99FF66"/>
    <a:srgbClr val="99FF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0" autoAdjust="0"/>
    <p:restoredTop sz="94660"/>
  </p:normalViewPr>
  <p:slideViewPr>
    <p:cSldViewPr snapToGrid="0">
      <p:cViewPr varScale="1">
        <p:scale>
          <a:sx n="65" d="100"/>
          <a:sy n="65" d="100"/>
        </p:scale>
        <p:origin x="-108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61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s-Latn-B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D33A8-7841-478E-90FE-C9D305C960C5}" type="datetimeFigureOut">
              <a:rPr lang="bs-Latn-BA" smtClean="0"/>
              <a:pPr/>
              <a:t>15.3.2018</a:t>
            </a:fld>
            <a:endParaRPr lang="bs-Latn-B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s-Latn-B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900"/>
            <a:ext cx="5486400" cy="3916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45837-F36F-4474-8A17-B4041E92CF26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177057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45837-F36F-4474-8A17-B4041E92CF26}" type="slidenum">
              <a:rPr lang="bs-Latn-BA" smtClean="0"/>
              <a:pPr/>
              <a:t>24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5096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9777-2905-4A72-9825-73292A6D4BC8}" type="datetimeFigureOut">
              <a:rPr lang="bs-Latn-BA" smtClean="0"/>
              <a:pPr/>
              <a:t>15.3.2018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D14B-06CA-4486-8258-EAD28246E636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880415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9777-2905-4A72-9825-73292A6D4BC8}" type="datetimeFigureOut">
              <a:rPr lang="bs-Latn-BA" smtClean="0"/>
              <a:pPr/>
              <a:t>15.3.2018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D14B-06CA-4486-8258-EAD28246E636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60903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9777-2905-4A72-9825-73292A6D4BC8}" type="datetimeFigureOut">
              <a:rPr lang="bs-Latn-BA" smtClean="0"/>
              <a:pPr/>
              <a:t>15.3.2018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D14B-06CA-4486-8258-EAD28246E636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174768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bs-Latn-B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0D904-1B92-4204-8CFD-B4D2AAB18D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79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D44D0-F51C-4F01-AEA1-0E29A684C3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57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E44D2-06CA-486A-B866-379B7A5E8E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76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75D91-936F-405A-9ECA-B032B11D4B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1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B97F3-8CBC-4B49-901A-A5B3260391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004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17D5A-7F7D-44C0-B218-72363585CD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724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EEEA8-552A-4EAA-A66F-A01C9A7FB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51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A14E7-9520-4858-A1D6-0AB9006F57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68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9777-2905-4A72-9825-73292A6D4BC8}" type="datetimeFigureOut">
              <a:rPr lang="bs-Latn-BA" smtClean="0"/>
              <a:pPr/>
              <a:t>15.3.2018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D14B-06CA-4486-8258-EAD28246E636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874379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s-Latn-B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701FE-5D1F-4BF3-B4AD-741ED9F4F9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03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59E8B-A8ED-45D5-A1B6-660EDF5FB2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04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84CEE-0598-4070-9D5D-063BE553F1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073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9777-2905-4A72-9825-73292A6D4BC8}" type="datetimeFigureOut">
              <a:rPr lang="bs-Latn-BA" smtClean="0"/>
              <a:pPr/>
              <a:t>15.3.2018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D14B-06CA-4486-8258-EAD28246E636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786189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9777-2905-4A72-9825-73292A6D4BC8}" type="datetimeFigureOut">
              <a:rPr lang="bs-Latn-BA" smtClean="0"/>
              <a:pPr/>
              <a:t>15.3.2018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D14B-06CA-4486-8258-EAD28246E636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889956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9777-2905-4A72-9825-73292A6D4BC8}" type="datetimeFigureOut">
              <a:rPr lang="bs-Latn-BA" smtClean="0"/>
              <a:pPr/>
              <a:t>15.3.2018</a:t>
            </a:fld>
            <a:endParaRPr lang="bs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D14B-06CA-4486-8258-EAD28246E636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391573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9777-2905-4A72-9825-73292A6D4BC8}" type="datetimeFigureOut">
              <a:rPr lang="bs-Latn-BA" smtClean="0"/>
              <a:pPr/>
              <a:t>15.3.2018</a:t>
            </a:fld>
            <a:endParaRPr lang="bs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D14B-06CA-4486-8258-EAD28246E636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704754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9777-2905-4A72-9825-73292A6D4BC8}" type="datetimeFigureOut">
              <a:rPr lang="bs-Latn-BA" smtClean="0"/>
              <a:pPr/>
              <a:t>15.3.2018</a:t>
            </a:fld>
            <a:endParaRPr lang="bs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D14B-06CA-4486-8258-EAD28246E636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947321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9777-2905-4A72-9825-73292A6D4BC8}" type="datetimeFigureOut">
              <a:rPr lang="bs-Latn-BA" smtClean="0"/>
              <a:pPr/>
              <a:t>15.3.2018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D14B-06CA-4486-8258-EAD28246E636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26404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9777-2905-4A72-9825-73292A6D4BC8}" type="datetimeFigureOut">
              <a:rPr lang="bs-Latn-BA" smtClean="0"/>
              <a:pPr/>
              <a:t>15.3.2018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D14B-06CA-4486-8258-EAD28246E636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150771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B9777-2905-4A72-9825-73292A6D4BC8}" type="datetimeFigureOut">
              <a:rPr lang="bs-Latn-BA" smtClean="0"/>
              <a:pPr/>
              <a:t>15.3.2018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1D14B-06CA-4486-8258-EAD28246E636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11710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A14928-BBD1-4DA9-AA58-B6E80EDD7B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27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6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4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7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318" y="5144869"/>
            <a:ext cx="880436" cy="1467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10" y="5144869"/>
            <a:ext cx="1066800" cy="1066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4263" y="2242119"/>
            <a:ext cx="9492470" cy="107721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sr-Latn-B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PROIZVODNJOM LANA DO ODRŽIVIH RADNIH </a:t>
            </a:r>
          </a:p>
          <a:p>
            <a:pPr algn="ctr"/>
            <a:r>
              <a:rPr lang="sr-Latn-B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MJESTA U POLJOPRIVREDI</a:t>
            </a:r>
            <a:endParaRPr lang="bs-Latn-B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12168" y="4959054"/>
            <a:ext cx="5714642" cy="83099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s-Latn-BA" sz="2400" dirty="0" smtClean="0"/>
              <a:t>             UNIVERZITET U SARAJEVU</a:t>
            </a:r>
          </a:p>
          <a:p>
            <a:pPr algn="ctr"/>
            <a:r>
              <a:rPr lang="bs-Latn-BA" sz="2400" dirty="0" smtClean="0"/>
              <a:t>POLJOPRIVREDNO-PREHRAMBENI FAKULTET</a:t>
            </a:r>
            <a:endParaRPr lang="bs-Latn-BA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09247" y="5864098"/>
            <a:ext cx="3254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dr. Drena GADŽO</a:t>
            </a:r>
          </a:p>
          <a:p>
            <a:r>
              <a:rPr lang="bs-Latn-B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dr. Mirha ĐIKIĆ</a:t>
            </a:r>
            <a:endParaRPr lang="bs-Latn-BA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954" y="143788"/>
            <a:ext cx="7517019" cy="1036410"/>
          </a:xfrm>
          <a:prstGeom prst="rect">
            <a:avLst/>
          </a:prstGeom>
        </p:spPr>
      </p:pic>
      <p:pic>
        <p:nvPicPr>
          <p:cNvPr id="11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9058" y="163035"/>
            <a:ext cx="817479" cy="817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849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9360" y="818606"/>
            <a:ext cx="499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dirty="0" smtClean="0"/>
              <a:t>PORIJEKLO LANA I RASPROSTRANJENOST</a:t>
            </a:r>
            <a:endParaRPr lang="bs-Latn-BA" dirty="0"/>
          </a:p>
        </p:txBody>
      </p:sp>
      <p:pic>
        <p:nvPicPr>
          <p:cNvPr id="3" name="Picture 6" descr="LAN-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4"/>
          <a:stretch>
            <a:fillRect/>
          </a:stretch>
        </p:blipFill>
        <p:spPr bwMode="auto">
          <a:xfrm>
            <a:off x="2057400" y="900113"/>
            <a:ext cx="8229600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9058" y="171744"/>
            <a:ext cx="817479" cy="817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521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95863"/>
              </p:ext>
            </p:extLst>
          </p:nvPr>
        </p:nvGraphicFramePr>
        <p:xfrm>
          <a:off x="721898" y="1411704"/>
          <a:ext cx="11053010" cy="2758861"/>
        </p:xfrm>
        <a:graphic>
          <a:graphicData uri="http://schemas.openxmlformats.org/drawingml/2006/table">
            <a:tbl>
              <a:tblPr firstRow="1" firstCol="1" bandRow="1"/>
              <a:tblGrid>
                <a:gridCol w="1174580"/>
                <a:gridCol w="986745"/>
                <a:gridCol w="987965"/>
                <a:gridCol w="987965"/>
                <a:gridCol w="987965"/>
                <a:gridCol w="987965"/>
                <a:gridCol w="987965"/>
                <a:gridCol w="987965"/>
                <a:gridCol w="987965"/>
                <a:gridCol w="987965"/>
                <a:gridCol w="987965"/>
              </a:tblGrid>
              <a:tr h="3208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bs-Latn-B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bs-Latn-B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bs-Latn-B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bs-Latn-B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bs-Latn-BA"/>
                    </a:p>
                  </a:txBody>
                  <a:tcPr/>
                </a:tc>
              </a:tr>
              <a:tr h="385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t/ha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t/ha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t/ha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t/ha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t/ha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0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Azija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7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Amerika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0,53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0,78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0,52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8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Evropa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0,53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0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Afrika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9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Svijet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2,76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29389" y="725527"/>
            <a:ext cx="11245516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bs-Latn-BA" sz="2400" dirty="0" smtClean="0">
                <a:latin typeface="Calibr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Površine </a:t>
            </a:r>
            <a:r>
              <a:rPr lang="bs-Latn-BA" sz="2400" dirty="0">
                <a:latin typeface="Calibr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(miliona ha) i prinosi sjemena lana, (</a:t>
            </a:r>
            <a:r>
              <a:rPr lang="bs-Latn-BA" sz="2400" dirty="0" smtClean="0">
                <a:latin typeface="Calibr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t/ha) </a:t>
            </a:r>
            <a:r>
              <a:rPr lang="bs-Latn-BA" sz="2400" baseline="30000" dirty="0" smtClean="0">
                <a:latin typeface="Calibr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s-Latn-BA" sz="2400" dirty="0">
                <a:latin typeface="Calibr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bs-Latn-BA" sz="2400" dirty="0" smtClean="0">
                <a:latin typeface="Calibr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2012-2016 </a:t>
            </a:r>
            <a:r>
              <a:rPr lang="bs-Latn-BA" sz="2400" dirty="0">
                <a:latin typeface="Calibr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godina) </a:t>
            </a:r>
            <a:r>
              <a:rPr lang="bs-Latn-BA" sz="2400" i="1" dirty="0">
                <a:latin typeface="Calibr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(Izvor: </a:t>
            </a:r>
            <a:r>
              <a:rPr lang="bs-Latn-BA" sz="2400" i="1" dirty="0" smtClean="0">
                <a:latin typeface="Calibr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FAOStat) </a:t>
            </a:r>
            <a:endParaRPr lang="bs-Latn-BA" sz="2400" dirty="0">
              <a:effectLst/>
              <a:latin typeface="Calibri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658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4457" y="566057"/>
            <a:ext cx="5646546" cy="523220"/>
          </a:xfrm>
          <a:prstGeom prst="rect">
            <a:avLst/>
          </a:prstGeom>
          <a:solidFill>
            <a:srgbClr val="FFCC66"/>
          </a:solidFill>
          <a:ln>
            <a:solidFill>
              <a:srgbClr val="CC6600"/>
            </a:solidFill>
          </a:ln>
        </p:spPr>
        <p:txBody>
          <a:bodyPr wrap="none" rtlCol="0">
            <a:spAutoFit/>
          </a:bodyPr>
          <a:lstStyle/>
          <a:p>
            <a:r>
              <a:rPr lang="bs-Latn-B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PROIZVODNJA  LANA U EVROPI</a:t>
            </a:r>
            <a:endParaRPr lang="bs-Latn-B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123149"/>
              </p:ext>
            </p:extLst>
          </p:nvPr>
        </p:nvGraphicFramePr>
        <p:xfrm>
          <a:off x="3118754" y="1336773"/>
          <a:ext cx="5050972" cy="3522159"/>
        </p:xfrm>
        <a:graphic>
          <a:graphicData uri="http://schemas.openxmlformats.org/drawingml/2006/table">
            <a:tbl>
              <a:tblPr firstRow="1" firstCol="1" bandRow="1"/>
              <a:tblGrid>
                <a:gridCol w="2562280"/>
                <a:gridCol w="1330452"/>
                <a:gridCol w="1158240"/>
              </a:tblGrid>
              <a:tr h="260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Država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bs-Latn-BA"/>
                    </a:p>
                  </a:txBody>
                  <a:tcPr/>
                </a:tc>
              </a:tr>
              <a:tr h="234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t/ha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7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Ruska Federacija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710 277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9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Ukrajina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68 700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1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Velika Britanija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1,77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5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Francuska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23 292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4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Bjelorusija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4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Ostale </a:t>
                      </a:r>
                      <a:r>
                        <a:rPr lang="bs-Latn-B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zemlje (18)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47 981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3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Evropa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899 275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726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2697" y="522514"/>
            <a:ext cx="2472087" cy="523220"/>
          </a:xfrm>
          <a:prstGeom prst="rect">
            <a:avLst/>
          </a:prstGeom>
          <a:solidFill>
            <a:srgbClr val="FFCC66"/>
          </a:solidFill>
          <a:ln>
            <a:solidFill>
              <a:srgbClr val="CC6600"/>
            </a:solidFill>
          </a:ln>
        </p:spPr>
        <p:txBody>
          <a:bodyPr wrap="none" rtlCol="0">
            <a:spAutoFit/>
          </a:bodyPr>
          <a:lstStyle/>
          <a:p>
            <a:r>
              <a:rPr lang="bs-Latn-B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ZAŠTO LAN ?</a:t>
            </a:r>
            <a:endParaRPr lang="bs-Latn-B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057" y="1515291"/>
            <a:ext cx="52211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400" dirty="0" smtClean="0"/>
              <a:t> Vrsta sa veoma širokom upotrebom:</a:t>
            </a:r>
          </a:p>
          <a:p>
            <a:r>
              <a:rPr lang="bs-Latn-BA" sz="2400" dirty="0" smtClean="0"/>
              <a:t>    -  </a:t>
            </a:r>
            <a:r>
              <a:rPr lang="bs-Latn-BA" sz="2400" i="1" dirty="0" smtClean="0"/>
              <a:t>proizvodnja ulja</a:t>
            </a:r>
          </a:p>
          <a:p>
            <a:r>
              <a:rPr lang="bs-Latn-BA" sz="2400" i="1" dirty="0" smtClean="0"/>
              <a:t>    -  proizvodnja vlakna</a:t>
            </a:r>
          </a:p>
          <a:p>
            <a:r>
              <a:rPr lang="bs-Latn-BA" sz="2400" i="1" dirty="0" smtClean="0"/>
              <a:t>    -  kombinovana upotreba</a:t>
            </a:r>
            <a:endParaRPr lang="bs-Latn-BA" sz="2400" i="1" dirty="0"/>
          </a:p>
        </p:txBody>
      </p:sp>
      <p:pic>
        <p:nvPicPr>
          <p:cNvPr id="61442" name="Picture 2" descr="http://pzklekovaca.com/wp-content/uploads/2017/12/3.jpg"/>
          <p:cNvPicPr>
            <a:picLocks noChangeAspect="1" noChangeArrowheads="1"/>
          </p:cNvPicPr>
          <p:nvPr/>
        </p:nvPicPr>
        <p:blipFill>
          <a:blip r:embed="rId2"/>
          <a:srcRect l="37668" r="37455" b="5795"/>
          <a:stretch>
            <a:fillRect/>
          </a:stretch>
        </p:blipFill>
        <p:spPr bwMode="auto">
          <a:xfrm>
            <a:off x="10141528" y="982305"/>
            <a:ext cx="1921163" cy="5456378"/>
          </a:xfrm>
          <a:prstGeom prst="rect">
            <a:avLst/>
          </a:prstGeom>
          <a:noFill/>
        </p:spPr>
      </p:pic>
      <p:pic>
        <p:nvPicPr>
          <p:cNvPr id="61444" name="Picture 4" descr="Image result for lan vlakn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4784" y="4127501"/>
            <a:ext cx="3465080" cy="2311182"/>
          </a:xfrm>
          <a:prstGeom prst="rect">
            <a:avLst/>
          </a:prstGeom>
          <a:noFill/>
        </p:spPr>
      </p:pic>
      <p:pic>
        <p:nvPicPr>
          <p:cNvPr id="7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613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1929" y="476470"/>
            <a:ext cx="1062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</a:t>
            </a:r>
            <a:endParaRPr lang="bs-Latn-B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6389" y="1384663"/>
            <a:ext cx="3827202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bs-Latn-BA" sz="2400" dirty="0" smtClean="0"/>
              <a:t>Morfološke osobine biljke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bs-Latn-BA" sz="2400" dirty="0" smtClean="0"/>
              <a:t>Agroekološki zahtjevi biljke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bs-Latn-BA" sz="2400" dirty="0" smtClean="0"/>
              <a:t>Tehnologija proizvodnje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bs-Latn-BA" sz="2400" dirty="0" smtClean="0"/>
              <a:t>Skladištenje i upotreba</a:t>
            </a:r>
            <a:endParaRPr lang="bs-Latn-BA" sz="2400" dirty="0"/>
          </a:p>
        </p:txBody>
      </p:sp>
      <p:pic>
        <p:nvPicPr>
          <p:cNvPr id="4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5071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1083" y="788894"/>
            <a:ext cx="4525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MORFOLOŠKE OSOBINE LANA</a:t>
            </a:r>
            <a:endParaRPr lang="bs-Latn-B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447" y="1855694"/>
            <a:ext cx="1397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KORIJEN</a:t>
            </a:r>
            <a:endParaRPr lang="bs-Latn-B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Image result for root of linum usitatissim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8776" y="1695497"/>
            <a:ext cx="5651710" cy="4237233"/>
          </a:xfrm>
          <a:prstGeom prst="rect">
            <a:avLst/>
          </a:prstGeom>
          <a:noFill/>
        </p:spPr>
      </p:pic>
      <p:pic>
        <p:nvPicPr>
          <p:cNvPr id="45058" name="Picture 2" descr="Image result for root of linum usitatissimum"/>
          <p:cNvPicPr>
            <a:picLocks noChangeAspect="1" noChangeArrowheads="1"/>
          </p:cNvPicPr>
          <p:nvPr/>
        </p:nvPicPr>
        <p:blipFill>
          <a:blip r:embed="rId3"/>
          <a:srcRect l="26857" r="25429"/>
          <a:stretch>
            <a:fillRect/>
          </a:stretch>
        </p:blipFill>
        <p:spPr bwMode="auto">
          <a:xfrm>
            <a:off x="5674659" y="1810871"/>
            <a:ext cx="1497106" cy="3810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8588" y="2510118"/>
            <a:ext cx="4952125" cy="308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400" dirty="0" smtClean="0"/>
              <a:t>- korijen lana je slabo razvijen i čini do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15% od ukupne mase biljke</a:t>
            </a:r>
          </a:p>
          <a:p>
            <a:pPr>
              <a:buFontTx/>
              <a:buChar char="-"/>
            </a:pPr>
            <a:r>
              <a:rPr lang="bs-Latn-BA" sz="2400" dirty="0" smtClean="0"/>
              <a:t> glavna masa korjena se nalazi u </a:t>
            </a:r>
          </a:p>
          <a:p>
            <a:r>
              <a:rPr lang="bs-Latn-BA" sz="2400" dirty="0" smtClean="0"/>
              <a:t>  oraničnom sloju, slabe je usisne moći</a:t>
            </a:r>
          </a:p>
          <a:p>
            <a:r>
              <a:rPr lang="bs-Latn-BA" sz="2400" dirty="0" smtClean="0"/>
              <a:t>  (vlaga i hraniva) zbog čega je veoma </a:t>
            </a:r>
          </a:p>
          <a:p>
            <a:r>
              <a:rPr lang="bs-Latn-BA" sz="2400" dirty="0" smtClean="0"/>
              <a:t>  bitna kvalitetna priprema zemljišta</a:t>
            </a:r>
          </a:p>
          <a:p>
            <a:r>
              <a:rPr lang="bs-Latn-BA" sz="2400" dirty="0" smtClean="0"/>
              <a:t> </a:t>
            </a:r>
          </a:p>
          <a:p>
            <a:endParaRPr lang="bs-Latn-BA" sz="2400" dirty="0"/>
          </a:p>
        </p:txBody>
      </p:sp>
      <p:pic>
        <p:nvPicPr>
          <p:cNvPr id="7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9435" y="654420"/>
            <a:ext cx="3845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800" dirty="0" smtClean="0"/>
              <a:t>STABLO  LANA</a:t>
            </a:r>
            <a:endParaRPr lang="bs-Latn-BA" sz="2800" dirty="0"/>
          </a:p>
        </p:txBody>
      </p:sp>
      <p:sp>
        <p:nvSpPr>
          <p:cNvPr id="44034" name="AutoShape 2" descr="Image result for stem of flax pla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s-Latn-BA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86870" y="1344673"/>
            <a:ext cx="6624918" cy="27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200"/>
              </a:spcAft>
            </a:pP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hr-HR" sz="2400" b="0" dirty="0">
                <a:solidFill>
                  <a:srgbClr val="000000"/>
                </a:solidFill>
                <a:latin typeface="+mn-lt"/>
              </a:rPr>
              <a:t>- zeljasto, tanko, glatko i uspravno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  </a:t>
            </a:r>
            <a:r>
              <a:rPr lang="hr-HR" sz="2400" b="0" dirty="0">
                <a:solidFill>
                  <a:srgbClr val="000000"/>
                </a:solidFill>
                <a:latin typeface="+mn-lt"/>
              </a:rPr>
              <a:t>- na poprečnom presjeku stablo </a:t>
            </a: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je okruglo i šuplje</a:t>
            </a:r>
            <a:endParaRPr lang="hr-HR" sz="2400" b="0" dirty="0">
              <a:solidFill>
                <a:srgbClr val="000000"/>
              </a:solidFill>
              <a:latin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hr-HR" sz="2400" b="0" dirty="0">
                <a:solidFill>
                  <a:srgbClr val="000000"/>
                </a:solidFill>
                <a:latin typeface="+mn-lt"/>
              </a:rPr>
              <a:t>- visina stabla </a:t>
            </a: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uljanog lana je nešto niža </a:t>
            </a:r>
          </a:p>
          <a:p>
            <a:pPr fontAlgn="base">
              <a:spcBef>
                <a:spcPct val="0"/>
              </a:spcBef>
              <a:spcAft>
                <a:spcPts val="200"/>
              </a:spcAft>
            </a:pP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   nego predivog (prosječna visina do 60 – 80 cm)</a:t>
            </a:r>
          </a:p>
          <a:p>
            <a:pPr fontAlgn="base">
              <a:spcBef>
                <a:spcPct val="0"/>
              </a:spcBef>
              <a:spcAft>
                <a:spcPts val="200"/>
              </a:spcAft>
            </a:pP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 - grananje počinje u gornjoj polovini stabljike a u</a:t>
            </a:r>
          </a:p>
          <a:p>
            <a:pPr fontAlgn="base">
              <a:spcBef>
                <a:spcPct val="0"/>
              </a:spcBef>
              <a:spcAft>
                <a:spcPts val="200"/>
              </a:spcAft>
            </a:pP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   rjeđem sklopu može formirati i  izboje (ogranke) </a:t>
            </a:r>
            <a:endParaRPr lang="hr-HR" sz="2400" b="0" dirty="0">
              <a:solidFill>
                <a:srgbClr val="000000"/>
              </a:solidFill>
              <a:latin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r-HR" sz="2400" b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41986" name="Picture 2" descr="https://i1.wp.com/dhcrop.bsmrau.net/wp-content/uploads/2016/03/Linse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0414" y="393050"/>
            <a:ext cx="4103602" cy="6152400"/>
          </a:xfrm>
          <a:prstGeom prst="rect">
            <a:avLst/>
          </a:prstGeom>
          <a:noFill/>
        </p:spPr>
      </p:pic>
      <p:pic>
        <p:nvPicPr>
          <p:cNvPr id="6" name="Picture 4" descr="l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0" t="52167"/>
          <a:stretch>
            <a:fillRect/>
          </a:stretch>
        </p:blipFill>
        <p:spPr bwMode="auto">
          <a:xfrm>
            <a:off x="5194678" y="3786084"/>
            <a:ext cx="1821423" cy="275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velica.org/wordpress/wp-content/gallery/gallery/Lino-pian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638" y="141309"/>
            <a:ext cx="4905900" cy="6541200"/>
          </a:xfrm>
          <a:prstGeom prst="rect">
            <a:avLst/>
          </a:prstGeom>
          <a:noFill/>
        </p:spPr>
      </p:pic>
      <p:pic>
        <p:nvPicPr>
          <p:cNvPr id="3" name="Picture 2" descr="Linum usitatissimum L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2533" y="142119"/>
            <a:ext cx="5238750" cy="3933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264083" y="338979"/>
            <a:ext cx="8111195" cy="24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hr-HR" sz="2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hr-HR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LIST LANA</a:t>
            </a:r>
            <a:r>
              <a:rPr lang="hr-HR" sz="28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</a:t>
            </a:r>
            <a:endParaRPr lang="hr-HR" sz="28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hr-HR" sz="2400" b="0" dirty="0">
                <a:solidFill>
                  <a:srgbClr val="000000"/>
                </a:solidFill>
                <a:latin typeface="+mn-lt"/>
              </a:rPr>
              <a:t>-  sitan, sjedeći, </a:t>
            </a: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svijetlozelen </a:t>
            </a:r>
            <a:r>
              <a:rPr lang="hr-HR" sz="2400" b="0" dirty="0">
                <a:solidFill>
                  <a:srgbClr val="000000"/>
                </a:solidFill>
                <a:latin typeface="+mn-lt"/>
              </a:rPr>
              <a:t>do </a:t>
            </a: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sivozelen</a:t>
            </a:r>
          </a:p>
          <a:p>
            <a:pPr fontAlgn="base">
              <a:spcBef>
                <a:spcPct val="0"/>
              </a:spcBef>
              <a:spcAft>
                <a:spcPts val="200"/>
              </a:spcAft>
            </a:pP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    prevučen voštanom prevlakom</a:t>
            </a:r>
            <a:endParaRPr lang="hr-HR" sz="2400" b="0" dirty="0">
              <a:solidFill>
                <a:srgbClr val="000000"/>
              </a:solidFill>
              <a:latin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hr-HR" sz="2400" b="0" dirty="0">
                <a:solidFill>
                  <a:srgbClr val="000000"/>
                </a:solidFill>
                <a:latin typeface="+mn-lt"/>
              </a:rPr>
              <a:t>-  naizmjenično  </a:t>
            </a: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raspoređeni, lancetastog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    oblika, sa </a:t>
            </a:r>
            <a:r>
              <a:rPr lang="hr-HR" sz="2400" b="0" dirty="0">
                <a:solidFill>
                  <a:srgbClr val="000000"/>
                </a:solidFill>
                <a:latin typeface="+mn-lt"/>
              </a:rPr>
              <a:t>zrenjem biljke, listovi </a:t>
            </a: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postepeno </a:t>
            </a:r>
            <a:r>
              <a:rPr lang="hr-HR" sz="2400" b="0" dirty="0">
                <a:solidFill>
                  <a:srgbClr val="000000"/>
                </a:solidFill>
                <a:latin typeface="+mn-lt"/>
              </a:rPr>
              <a:t>opadaju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400" b="0" dirty="0" smtClean="0">
                <a:solidFill>
                  <a:srgbClr val="000000"/>
                </a:solidFill>
                <a:latin typeface="+mn-lt"/>
              </a:rPr>
              <a:t>   </a:t>
            </a:r>
            <a:r>
              <a:rPr lang="hr-HR" sz="2400" b="0" dirty="0">
                <a:solidFill>
                  <a:srgbClr val="000000"/>
                </a:solidFill>
                <a:latin typeface="+mn-lt"/>
              </a:rPr>
              <a:t>forme uljanog lana imaju veći </a:t>
            </a:r>
            <a:r>
              <a:rPr lang="en-US" sz="2400" b="0" dirty="0" err="1" smtClean="0">
                <a:solidFill>
                  <a:srgbClr val="000000"/>
                </a:solidFill>
                <a:latin typeface="+mn-lt"/>
              </a:rPr>
              <a:t>broj</a:t>
            </a: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 listova (do 140 po stabljici)</a:t>
            </a:r>
            <a:endParaRPr lang="hr-HR" sz="2400" b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2532" name="Picture 9" descr="lan_stab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882" y="964758"/>
            <a:ext cx="193198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39703" y="3931911"/>
            <a:ext cx="7855425" cy="207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hr-HR" sz="2800" dirty="0" smtClean="0">
                <a:solidFill>
                  <a:srgbClr val="000000"/>
                </a:solidFill>
                <a:latin typeface="+mn-lt"/>
              </a:rPr>
              <a:t>CVIJET LANA</a:t>
            </a:r>
            <a:endParaRPr lang="hr-HR" sz="2800" dirty="0">
              <a:solidFill>
                <a:srgbClr val="000000"/>
              </a:solidFill>
              <a:latin typeface="+mn-lt"/>
            </a:endParaRPr>
          </a:p>
          <a:p>
            <a:pPr fontAlgn="base">
              <a:spcBef>
                <a:spcPct val="0"/>
              </a:spcBef>
              <a:spcAft>
                <a:spcPts val="200"/>
              </a:spcAft>
            </a:pP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hr-HR" sz="2400" b="0" dirty="0">
                <a:solidFill>
                  <a:srgbClr val="000000"/>
                </a:solidFill>
                <a:latin typeface="+mn-lt"/>
              </a:rPr>
              <a:t>- izbija na vrhu glavnog stabla </a:t>
            </a: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hr-HR" sz="2400" b="0" dirty="0">
                <a:solidFill>
                  <a:srgbClr val="000000"/>
                </a:solidFill>
                <a:latin typeface="+mn-lt"/>
              </a:rPr>
              <a:t>i </a:t>
            </a: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bočnih grana</a:t>
            </a:r>
            <a:r>
              <a:rPr lang="hr-HR" sz="2400" b="0" dirty="0">
                <a:solidFill>
                  <a:srgbClr val="000000"/>
                </a:solidFill>
                <a:latin typeface="+mn-lt"/>
              </a:rPr>
              <a:t>, </a:t>
            </a:r>
          </a:p>
          <a:p>
            <a:pPr fontAlgn="base">
              <a:spcBef>
                <a:spcPct val="0"/>
              </a:spcBef>
              <a:spcAft>
                <a:spcPts val="200"/>
              </a:spcAft>
              <a:buFontTx/>
              <a:buChar char="-"/>
            </a:pP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  plave</a:t>
            </a:r>
            <a:r>
              <a:rPr lang="hr-HR" sz="2400" b="0" dirty="0">
                <a:solidFill>
                  <a:srgbClr val="000000"/>
                </a:solidFill>
                <a:latin typeface="+mn-lt"/>
              </a:rPr>
              <a:t>, ljubičaste, žute </a:t>
            </a: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hr-HR" sz="2400" b="0" dirty="0">
                <a:solidFill>
                  <a:srgbClr val="000000"/>
                </a:solidFill>
                <a:latin typeface="+mn-lt"/>
              </a:rPr>
              <a:t>ili bijele boje</a:t>
            </a:r>
          </a:p>
          <a:p>
            <a:pPr fontAlgn="base">
              <a:spcBef>
                <a:spcPct val="0"/>
              </a:spcBef>
              <a:spcAft>
                <a:spcPts val="200"/>
              </a:spcAft>
              <a:buFontTx/>
              <a:buChar char="-"/>
            </a:pP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  samooplodna biljka  sa oko 5 stranooplodnje</a:t>
            </a:r>
            <a:endParaRPr lang="hr-HR" sz="2400" b="0" dirty="0">
              <a:solidFill>
                <a:srgbClr val="000000"/>
              </a:solidFill>
              <a:latin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 - plod lana </a:t>
            </a:r>
            <a:r>
              <a:rPr lang="hr-HR" sz="2400" b="0" dirty="0">
                <a:solidFill>
                  <a:srgbClr val="000000"/>
                </a:solidFill>
                <a:latin typeface="+mn-lt"/>
              </a:rPr>
              <a:t>je okrugla čahura sa </a:t>
            </a: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oko </a:t>
            </a:r>
            <a:r>
              <a:rPr lang="hr-HR" sz="2400" b="0" dirty="0">
                <a:solidFill>
                  <a:srgbClr val="000000"/>
                </a:solidFill>
                <a:latin typeface="+mn-lt"/>
              </a:rPr>
              <a:t>10 </a:t>
            </a:r>
            <a:r>
              <a:rPr lang="hr-HR" sz="2400" b="0" dirty="0" smtClean="0">
                <a:solidFill>
                  <a:srgbClr val="000000"/>
                </a:solidFill>
                <a:latin typeface="+mn-lt"/>
              </a:rPr>
              <a:t>sjemenki</a:t>
            </a:r>
            <a:endParaRPr lang="hr-HR" sz="2400" b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 descr="lan_cvij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988" y="3966529"/>
            <a:ext cx="3585882" cy="239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Linum usitatissimum L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5128" y="972585"/>
            <a:ext cx="1672839" cy="1398494"/>
          </a:xfrm>
          <a:prstGeom prst="rect">
            <a:avLst/>
          </a:prstGeom>
          <a:noFill/>
        </p:spPr>
      </p:pic>
      <p:pic>
        <p:nvPicPr>
          <p:cNvPr id="8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955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392019" y="513791"/>
            <a:ext cx="18968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ts val="300"/>
              </a:spcAft>
            </a:pPr>
            <a:r>
              <a:rPr lang="bs-Latn-BA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PLOD LANA</a:t>
            </a:r>
          </a:p>
        </p:txBody>
      </p:sp>
      <p:pic>
        <p:nvPicPr>
          <p:cNvPr id="25605" name="Picture 10" descr="lop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611" y="4529688"/>
            <a:ext cx="3335338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l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33"/>
          <a:stretch>
            <a:fillRect/>
          </a:stretch>
        </p:blipFill>
        <p:spPr bwMode="auto">
          <a:xfrm>
            <a:off x="310804" y="3077253"/>
            <a:ext cx="8078788" cy="337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53210" y="995623"/>
            <a:ext cx="9969524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ts val="200"/>
              </a:spcAft>
              <a:buFontTx/>
              <a:buChar char="-"/>
            </a:pPr>
            <a:r>
              <a:rPr lang="bs-Latn-BA" sz="2400" b="0" dirty="0" smtClean="0">
                <a:solidFill>
                  <a:srgbClr val="000000"/>
                </a:solidFill>
                <a:latin typeface="+mn-lt"/>
              </a:rPr>
              <a:t>  plod lana je tzv. </a:t>
            </a:r>
            <a:r>
              <a:rPr lang="bs-Latn-BA" sz="2400" b="0" i="1" dirty="0" smtClean="0">
                <a:solidFill>
                  <a:srgbClr val="000000"/>
                </a:solidFill>
                <a:latin typeface="+mn-lt"/>
              </a:rPr>
              <a:t>tobolac</a:t>
            </a:r>
            <a:r>
              <a:rPr lang="bs-Latn-BA" sz="2400" b="0" dirty="0" smtClean="0">
                <a:solidFill>
                  <a:srgbClr val="000000"/>
                </a:solidFill>
                <a:latin typeface="+mn-lt"/>
              </a:rPr>
              <a:t> okruglastog oblika, na vrhu zašiljen</a:t>
            </a:r>
          </a:p>
          <a:p>
            <a:pPr eaLnBrk="0" fontAlgn="base" hangingPunct="0">
              <a:spcBef>
                <a:spcPct val="0"/>
              </a:spcBef>
              <a:spcAft>
                <a:spcPts val="200"/>
              </a:spcAft>
              <a:buFontTx/>
              <a:buChar char="-"/>
            </a:pPr>
            <a:r>
              <a:rPr lang="bs-Latn-BA" sz="2400" b="0" dirty="0" smtClean="0">
                <a:solidFill>
                  <a:srgbClr val="000000"/>
                </a:solidFill>
                <a:latin typeface="+mn-lt"/>
              </a:rPr>
              <a:t>  broj plodova po biljci zavisi od forme lana i agroekoloških uslova proizvodnje </a:t>
            </a:r>
          </a:p>
          <a:p>
            <a:pPr eaLnBrk="0" fontAlgn="base" hangingPunct="0">
              <a:spcBef>
                <a:spcPct val="0"/>
              </a:spcBef>
              <a:spcAft>
                <a:spcPts val="200"/>
              </a:spcAft>
              <a:buFontTx/>
              <a:buChar char="-"/>
            </a:pPr>
            <a:r>
              <a:rPr lang="bs-Latn-BA" sz="2400" b="0" dirty="0" smtClean="0">
                <a:solidFill>
                  <a:srgbClr val="000000"/>
                </a:solidFill>
                <a:latin typeface="+mn-lt"/>
              </a:rPr>
              <a:t>  uljani lan ima od 30 do 50 plodova po jednoj biljci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s-Latn-BA" sz="2400" b="0" dirty="0" smtClean="0">
                <a:solidFill>
                  <a:srgbClr val="000000"/>
                </a:solidFill>
                <a:latin typeface="+mn-lt"/>
              </a:rPr>
              <a:t> - čahura podijeljena na 5 komora, svaka komora pregrađena na dva dijela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s-Latn-BA" sz="2400" b="0" dirty="0" smtClean="0">
                <a:solidFill>
                  <a:srgbClr val="000000"/>
                </a:solidFill>
                <a:latin typeface="+mn-lt"/>
              </a:rPr>
              <a:t>   (10 sjemenki u čahuri), ali je često manji zbog sterilnosti</a:t>
            </a:r>
          </a:p>
        </p:txBody>
      </p:sp>
      <p:sp>
        <p:nvSpPr>
          <p:cNvPr id="8" name="Oval 7"/>
          <p:cNvSpPr/>
          <p:nvPr/>
        </p:nvSpPr>
        <p:spPr>
          <a:xfrm>
            <a:off x="618841" y="3251222"/>
            <a:ext cx="2503054" cy="20227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336800" y="3269673"/>
            <a:ext cx="738909" cy="3786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992578" y="3084943"/>
            <a:ext cx="886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i="1" dirty="0" smtClean="0"/>
              <a:t>tobolac</a:t>
            </a:r>
            <a:endParaRPr lang="bs-Latn-BA" i="1" dirty="0"/>
          </a:p>
        </p:txBody>
      </p:sp>
      <p:pic>
        <p:nvPicPr>
          <p:cNvPr id="9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876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3" y="0"/>
            <a:ext cx="8582016" cy="686561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698765" y="852155"/>
            <a:ext cx="1334911" cy="6971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sp>
        <p:nvSpPr>
          <p:cNvPr id="4" name="Oval 3"/>
          <p:cNvSpPr/>
          <p:nvPr/>
        </p:nvSpPr>
        <p:spPr>
          <a:xfrm>
            <a:off x="4535786" y="310533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sp>
        <p:nvSpPr>
          <p:cNvPr id="5" name="Oval 4"/>
          <p:cNvSpPr/>
          <p:nvPr/>
        </p:nvSpPr>
        <p:spPr>
          <a:xfrm>
            <a:off x="3838939" y="3004984"/>
            <a:ext cx="1339913" cy="5884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sp>
        <p:nvSpPr>
          <p:cNvPr id="6" name="Oval 5"/>
          <p:cNvSpPr/>
          <p:nvPr/>
        </p:nvSpPr>
        <p:spPr>
          <a:xfrm>
            <a:off x="5354606" y="2392218"/>
            <a:ext cx="1240624" cy="5470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pic>
        <p:nvPicPr>
          <p:cNvPr id="7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9058" y="163035"/>
            <a:ext cx="817479" cy="817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451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614082" y="479611"/>
            <a:ext cx="34469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s-Latn-BA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SJEME LANA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1524001" y="11821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bs-Latn-BA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417" y="1064394"/>
            <a:ext cx="8097442" cy="3659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300"/>
              </a:spcAft>
              <a:buFontTx/>
              <a:buChar char="-"/>
            </a:pPr>
            <a:r>
              <a:rPr lang="bs-Latn-BA" sz="2400" dirty="0" smtClean="0">
                <a:solidFill>
                  <a:srgbClr val="000000"/>
                </a:solidFill>
              </a:rPr>
              <a:t> pljosnato, glatko, sjajno, sa blago povijenim vrhom,</a:t>
            </a:r>
          </a:p>
          <a:p>
            <a:pPr eaLnBrk="0" fontAlgn="base" hangingPunct="0">
              <a:spcBef>
                <a:spcPct val="0"/>
              </a:spcBef>
              <a:spcAft>
                <a:spcPts val="200"/>
              </a:spcAft>
              <a:buFontTx/>
              <a:buChar char="-"/>
            </a:pPr>
            <a:r>
              <a:rPr lang="bs-Latn-BA" sz="2400" dirty="0" smtClean="0">
                <a:solidFill>
                  <a:srgbClr val="000000"/>
                </a:solidFill>
              </a:rPr>
              <a:t> sjemenjača izrazito glatka i sjajna, blijedožuta, svijetla</a:t>
            </a:r>
          </a:p>
          <a:p>
            <a:pPr eaLnBrk="0" fontAlgn="base" hangingPunct="0">
              <a:spcBef>
                <a:spcPct val="0"/>
              </a:spcBef>
              <a:spcAft>
                <a:spcPts val="300"/>
              </a:spcAft>
            </a:pPr>
            <a:r>
              <a:rPr lang="bs-Latn-BA" sz="2400" dirty="0" smtClean="0">
                <a:solidFill>
                  <a:srgbClr val="000000"/>
                </a:solidFill>
              </a:rPr>
              <a:t>  do tamnosmeđa,</a:t>
            </a:r>
          </a:p>
          <a:p>
            <a:pPr eaLnBrk="0" fontAlgn="base" hangingPunct="0">
              <a:spcBef>
                <a:spcPct val="0"/>
              </a:spcBef>
              <a:spcAft>
                <a:spcPts val="200"/>
              </a:spcAft>
              <a:buFontTx/>
              <a:buChar char="-"/>
            </a:pPr>
            <a:r>
              <a:rPr lang="bs-Latn-BA" sz="2400" dirty="0">
                <a:solidFill>
                  <a:srgbClr val="000000"/>
                </a:solidFill>
              </a:rPr>
              <a:t> </a:t>
            </a:r>
            <a:r>
              <a:rPr lang="bs-Latn-BA" sz="2400" dirty="0" smtClean="0">
                <a:solidFill>
                  <a:srgbClr val="000000"/>
                </a:solidFill>
              </a:rPr>
              <a:t>smeđe sjeme je osobina visokolinolenskog lana, </a:t>
            </a:r>
          </a:p>
          <a:p>
            <a:pPr eaLnBrk="0" fontAlgn="base" hangingPunct="0">
              <a:spcBef>
                <a:spcPct val="0"/>
              </a:spcBef>
              <a:spcAft>
                <a:spcPts val="200"/>
              </a:spcAft>
            </a:pPr>
            <a:r>
              <a:rPr lang="bs-Latn-BA" sz="2400" dirty="0" smtClean="0">
                <a:solidFill>
                  <a:srgbClr val="000000"/>
                </a:solidFill>
              </a:rPr>
              <a:t>  dok svijetlo/žuto sjeme ima obično ispod 5%</a:t>
            </a:r>
          </a:p>
          <a:p>
            <a:pPr eaLnBrk="0" fontAlgn="base" hangingPunct="0">
              <a:spcBef>
                <a:spcPct val="0"/>
              </a:spcBef>
              <a:spcAft>
                <a:spcPts val="300"/>
              </a:spcAft>
            </a:pPr>
            <a:r>
              <a:rPr lang="bs-Latn-BA" sz="2400" dirty="0" smtClean="0">
                <a:solidFill>
                  <a:srgbClr val="000000"/>
                </a:solidFill>
              </a:rPr>
              <a:t>  linolenske kiseline i poznato je pod imenom </a:t>
            </a:r>
            <a:r>
              <a:rPr lang="bs-Latn-BA" sz="2400" i="1" dirty="0" smtClean="0">
                <a:solidFill>
                  <a:srgbClr val="000000"/>
                </a:solidFill>
              </a:rPr>
              <a:t>linola</a:t>
            </a:r>
            <a:r>
              <a:rPr lang="bs-Latn-BA" sz="2400" dirty="0" smtClean="0">
                <a:solidFill>
                  <a:srgbClr val="000000"/>
                </a:solidFill>
              </a:rPr>
              <a:t> ili </a:t>
            </a:r>
            <a:r>
              <a:rPr lang="bs-Latn-BA" sz="2400" i="1" dirty="0" smtClean="0">
                <a:solidFill>
                  <a:srgbClr val="000000"/>
                </a:solidFill>
              </a:rPr>
              <a:t>solin,</a:t>
            </a:r>
          </a:p>
          <a:p>
            <a:pPr eaLnBrk="0" fontAlgn="base" hangingPunct="0">
              <a:spcBef>
                <a:spcPct val="0"/>
              </a:spcBef>
              <a:spcAft>
                <a:spcPts val="200"/>
              </a:spcAft>
              <a:buFontTx/>
              <a:buChar char="-"/>
            </a:pPr>
            <a:r>
              <a:rPr lang="bs-Latn-BA" sz="2400" dirty="0" smtClean="0">
                <a:solidFill>
                  <a:srgbClr val="000000"/>
                </a:solidFill>
              </a:rPr>
              <a:t> ukoliko je sjeme tamnije bez sjaja (mat) znak je da se</a:t>
            </a:r>
          </a:p>
          <a:p>
            <a:pPr eaLnBrk="0" fontAlgn="base" hangingPunct="0">
              <a:spcBef>
                <a:spcPct val="0"/>
              </a:spcBef>
              <a:spcAft>
                <a:spcPts val="300"/>
              </a:spcAft>
            </a:pPr>
            <a:r>
              <a:rPr lang="bs-Latn-BA" sz="2400" dirty="0" smtClean="0">
                <a:solidFill>
                  <a:srgbClr val="000000"/>
                </a:solidFill>
              </a:rPr>
              <a:t>  radi o bolesnom i često lošije klijavom sjemenu,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bs-Latn-BA" sz="2400" dirty="0" smtClean="0">
                <a:solidFill>
                  <a:srgbClr val="000000"/>
                </a:solidFill>
              </a:rPr>
              <a:t> sjeme u prosjeku sadrži  od 35 do 45% ulja</a:t>
            </a:r>
          </a:p>
        </p:txBody>
      </p:sp>
      <p:pic>
        <p:nvPicPr>
          <p:cNvPr id="10" name="Picture 4" descr="Linum usitatissimum L."/>
          <p:cNvPicPr>
            <a:picLocks noChangeAspect="1" noChangeArrowheads="1"/>
          </p:cNvPicPr>
          <p:nvPr/>
        </p:nvPicPr>
        <p:blipFill>
          <a:blip r:embed="rId2"/>
          <a:srcRect l="16713" t="17025" r="8288" b="24610"/>
          <a:stretch>
            <a:fillRect/>
          </a:stretch>
        </p:blipFill>
        <p:spPr bwMode="auto">
          <a:xfrm>
            <a:off x="8909892" y="1002831"/>
            <a:ext cx="3173507" cy="1879214"/>
          </a:xfrm>
          <a:prstGeom prst="rect">
            <a:avLst/>
          </a:prstGeom>
          <a:noFill/>
        </p:spPr>
      </p:pic>
      <p:pic>
        <p:nvPicPr>
          <p:cNvPr id="11" name="Picture 2" descr="E:\LAN_5-1-2018\Brown Golden Flax Se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70757" y="2985247"/>
            <a:ext cx="3821243" cy="3644511"/>
          </a:xfrm>
          <a:prstGeom prst="rect">
            <a:avLst/>
          </a:prstGeom>
          <a:noFill/>
        </p:spPr>
      </p:pic>
      <p:pic>
        <p:nvPicPr>
          <p:cNvPr id="7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8954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2857" y="563701"/>
            <a:ext cx="5049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s-Latn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AGROEKOLOŠKI  ZAHTJEVI  LANA</a:t>
            </a:r>
            <a:endParaRPr lang="bs-Latn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872" y="1213104"/>
            <a:ext cx="14941967" cy="248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bs-Latn-B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Toplota</a:t>
            </a:r>
          </a:p>
          <a:p>
            <a:pPr>
              <a:spcAft>
                <a:spcPts val="300"/>
              </a:spcAft>
              <a:buFontTx/>
              <a:buChar char="-"/>
            </a:pPr>
            <a:r>
              <a:rPr lang="bs-Latn-BA" sz="2400" dirty="0" smtClean="0"/>
              <a:t> sjeme počinje da klija pri temperaturama od 2 do 5°C,</a:t>
            </a:r>
          </a:p>
          <a:p>
            <a:pPr>
              <a:buFontTx/>
              <a:buChar char="-"/>
            </a:pPr>
            <a:r>
              <a:rPr lang="bs-Latn-BA" sz="2400" dirty="0" smtClean="0"/>
              <a:t> mlada biljka u fazi 2-3 para pravih listova može da izdrži kratkotrajne mrazeve 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(do -4 °C) ali u fazi nicanja lan je osjetljiv na negativne temperature,</a:t>
            </a:r>
          </a:p>
          <a:p>
            <a:pPr>
              <a:spcAft>
                <a:spcPts val="300"/>
              </a:spcAft>
              <a:buFontTx/>
              <a:buChar char="-"/>
            </a:pPr>
            <a:r>
              <a:rPr lang="bs-Latn-BA" sz="2400" dirty="0" smtClean="0"/>
              <a:t> optimalna temperatura za rast i razvoj od 20 do 25°C i ne podnosi nagle promjene, </a:t>
            </a:r>
          </a:p>
          <a:p>
            <a:pPr>
              <a:buFontTx/>
              <a:buChar char="-"/>
            </a:pPr>
            <a:r>
              <a:rPr lang="bs-Latn-BA" sz="2400" dirty="0" smtClean="0"/>
              <a:t> u  pogledu zahtjeva za temperaturom uljani lan traži više toplote od predivog</a:t>
            </a:r>
            <a:endParaRPr lang="bs-Latn-BA" sz="2400" dirty="0"/>
          </a:p>
        </p:txBody>
      </p:sp>
      <p:pic>
        <p:nvPicPr>
          <p:cNvPr id="4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5256" y="561370"/>
            <a:ext cx="10322121" cy="35958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bs-Latn-B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Vlaga</a:t>
            </a:r>
          </a:p>
          <a:p>
            <a:pPr>
              <a:buFontTx/>
              <a:buChar char="-"/>
            </a:pPr>
            <a:r>
              <a:rPr lang="bs-Latn-BA" sz="2400" dirty="0" smtClean="0"/>
              <a:t> za postizanje visokog i stabilnog prinosa sjemena traži dovoljno vlage,  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ravnomjerno raspoređene tokom vegetacije,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- kritičan period za vodom je </a:t>
            </a:r>
            <a:r>
              <a:rPr lang="bs-Latn-B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nicanja do  cvjetanja i nalijevanja zrna</a:t>
            </a:r>
            <a:r>
              <a:rPr lang="bs-Latn-BA" sz="2400" dirty="0" smtClean="0"/>
              <a:t>,</a:t>
            </a:r>
          </a:p>
          <a:p>
            <a:r>
              <a:rPr lang="bs-Latn-BA" sz="2400" dirty="0" smtClean="0"/>
              <a:t>- najbolje uspijeva u područjima gdje je količina vodenog taloga tokom vegetacije 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od 400 do 500 mm,</a:t>
            </a:r>
          </a:p>
          <a:p>
            <a:r>
              <a:rPr lang="bs-Latn-BA" sz="2400" dirty="0" smtClean="0"/>
              <a:t>- generalno – uljani lan je skromna biljka u pogledu vlage i može podnijeti i kraće</a:t>
            </a:r>
          </a:p>
          <a:p>
            <a:r>
              <a:rPr lang="bs-Latn-BA" sz="2400" dirty="0" smtClean="0"/>
              <a:t>  periode suše</a:t>
            </a:r>
          </a:p>
          <a:p>
            <a:endParaRPr lang="bs-Latn-BA" sz="2400" dirty="0"/>
          </a:p>
        </p:txBody>
      </p:sp>
      <p:pic>
        <p:nvPicPr>
          <p:cNvPr id="3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664" y="780108"/>
            <a:ext cx="10755060" cy="1733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bs-Latn-B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Svjetlost</a:t>
            </a:r>
          </a:p>
          <a:p>
            <a:r>
              <a:rPr lang="bs-Latn-BA" sz="2400" dirty="0" smtClean="0"/>
              <a:t>- lan je biljka dugog dana, ne podnosi prejako sunčevo osvjetljenje,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ali nedostatak svjetlosti može smanjiti proces fotosinteze i pojačati polijeganje biljke</a:t>
            </a:r>
          </a:p>
          <a:p>
            <a:r>
              <a:rPr lang="bs-Latn-BA" sz="2400" dirty="0" smtClean="0"/>
              <a:t>- osvijetljenost biljaka se može dijelom regulisati gustinom sjetve</a:t>
            </a:r>
            <a:endParaRPr lang="bs-Latn-BA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16687" y="2865116"/>
            <a:ext cx="9569992" cy="2880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bs-Latn-B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Zemljište</a:t>
            </a:r>
          </a:p>
          <a:p>
            <a:r>
              <a:rPr lang="bs-Latn-BA" sz="2400" dirty="0" smtClean="0"/>
              <a:t>- može uspijevati na različitim zemljištima ali najviše mu odgovaraju srednje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plodna tla, dovoljno vlažna i čista od korova,</a:t>
            </a:r>
          </a:p>
          <a:p>
            <a:pPr>
              <a:buFontTx/>
              <a:buChar char="-"/>
            </a:pPr>
            <a:r>
              <a:rPr lang="bs-Latn-BA" sz="2400" dirty="0" smtClean="0"/>
              <a:t> manje pogodna su laka pjeskovita kao i teška glinovita hladna zemljišta sa 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visokim nivoom podzemnih voda, </a:t>
            </a:r>
          </a:p>
          <a:p>
            <a:pPr>
              <a:buFontTx/>
              <a:buChar char="-"/>
            </a:pPr>
            <a:r>
              <a:rPr lang="bs-Latn-BA" sz="2400" dirty="0" smtClean="0"/>
              <a:t> kisela zemljišta mu ne odgovaraju, najbolji pH zemljišta je od 6,2-7,2.</a:t>
            </a:r>
          </a:p>
          <a:p>
            <a:r>
              <a:rPr lang="bs-Latn-BA" sz="2400" dirty="0" smtClean="0"/>
              <a:t>   </a:t>
            </a:r>
            <a:endParaRPr lang="bs-Latn-BA" sz="2400" dirty="0"/>
          </a:p>
        </p:txBody>
      </p:sp>
      <p:pic>
        <p:nvPicPr>
          <p:cNvPr id="4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6416" y="436940"/>
            <a:ext cx="4169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BIOLOŠKA SVOJSTVA LANA</a:t>
            </a:r>
            <a:endParaRPr lang="bs-Latn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188" y="1195892"/>
            <a:ext cx="9687845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bs-Latn-BA" sz="2400" dirty="0" smtClean="0"/>
              <a:t>- vegetacija lana traja od 90 do 120  dana,</a:t>
            </a:r>
          </a:p>
          <a:p>
            <a:r>
              <a:rPr lang="bs-Latn-BA" sz="2400" dirty="0" smtClean="0"/>
              <a:t>- prvih  30-50 dana lan sporo raste a početkom cvjetanja njegov rast prestaje</a:t>
            </a:r>
          </a:p>
        </p:txBody>
      </p:sp>
      <p:pic>
        <p:nvPicPr>
          <p:cNvPr id="4" name="Picture 2" descr="https://flaxcouncil.ca/wp-content/uploads/2015/02/guide-stages1.png"/>
          <p:cNvPicPr>
            <a:picLocks noChangeAspect="1" noChangeArrowheads="1"/>
          </p:cNvPicPr>
          <p:nvPr/>
        </p:nvPicPr>
        <p:blipFill>
          <a:blip r:embed="rId3" cstate="print"/>
          <a:srcRect b="21467"/>
          <a:stretch>
            <a:fillRect/>
          </a:stretch>
        </p:blipFill>
        <p:spPr bwMode="auto">
          <a:xfrm>
            <a:off x="235719" y="3068100"/>
            <a:ext cx="4528305" cy="2638474"/>
          </a:xfrm>
          <a:prstGeom prst="rect">
            <a:avLst/>
          </a:prstGeom>
          <a:noFill/>
        </p:spPr>
      </p:pic>
      <p:pic>
        <p:nvPicPr>
          <p:cNvPr id="5" name="Picture 2" descr="https://flaxcouncil.ca/wp-content/uploads/2015/02/guide-stages2.png"/>
          <p:cNvPicPr>
            <a:picLocks noChangeAspect="1" noChangeArrowheads="1"/>
          </p:cNvPicPr>
          <p:nvPr/>
        </p:nvPicPr>
        <p:blipFill>
          <a:blip r:embed="rId4" cstate="print"/>
          <a:srcRect l="3988" b="20397"/>
          <a:stretch>
            <a:fillRect/>
          </a:stretch>
        </p:blipFill>
        <p:spPr bwMode="auto">
          <a:xfrm>
            <a:off x="4607854" y="3056968"/>
            <a:ext cx="4490209" cy="2642436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>
            <a:off x="442127" y="5908431"/>
            <a:ext cx="1105319" cy="100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757082" y="5925671"/>
            <a:ext cx="537883" cy="89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456329" y="5907741"/>
            <a:ext cx="412377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083859" y="5889812"/>
            <a:ext cx="690282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989294" y="5880847"/>
            <a:ext cx="6096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778188" y="5853953"/>
            <a:ext cx="3747247" cy="268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41294" y="6194612"/>
            <a:ext cx="806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dirty="0" smtClean="0"/>
              <a:t>1                 2               3                     4                                                           5                          </a:t>
            </a:r>
            <a:endParaRPr lang="bs-Latn-BA" dirty="0"/>
          </a:p>
        </p:txBody>
      </p:sp>
      <p:sp>
        <p:nvSpPr>
          <p:cNvPr id="26" name="TextBox 25"/>
          <p:cNvSpPr txBox="1"/>
          <p:nvPr/>
        </p:nvSpPr>
        <p:spPr>
          <a:xfrm>
            <a:off x="8678373" y="2289765"/>
            <a:ext cx="354500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dirty="0" smtClean="0"/>
              <a:t>1 – nicanje 14-15 dana</a:t>
            </a:r>
          </a:p>
          <a:p>
            <a:r>
              <a:rPr lang="bs-Latn-BA" dirty="0" smtClean="0"/>
              <a:t>2 – faza vrlo sporog rasta </a:t>
            </a:r>
          </a:p>
          <a:p>
            <a:r>
              <a:rPr lang="bs-Latn-BA" dirty="0" smtClean="0"/>
              <a:t>      stabljika lana raste sporo </a:t>
            </a:r>
          </a:p>
          <a:p>
            <a:r>
              <a:rPr lang="bs-Latn-BA" dirty="0" smtClean="0"/>
              <a:t>      a korijen znatno brže </a:t>
            </a:r>
          </a:p>
          <a:p>
            <a:r>
              <a:rPr lang="bs-Latn-BA" dirty="0" smtClean="0"/>
              <a:t>      traje od prvog pravog lista</a:t>
            </a:r>
          </a:p>
          <a:p>
            <a:r>
              <a:rPr lang="bs-Latn-BA" dirty="0" smtClean="0"/>
              <a:t>      do visine od oko 10-15 cm </a:t>
            </a:r>
          </a:p>
          <a:p>
            <a:r>
              <a:rPr lang="bs-Latn-BA" dirty="0" smtClean="0"/>
              <a:t>      (15-20 dana)</a:t>
            </a:r>
          </a:p>
          <a:p>
            <a:r>
              <a:rPr lang="bs-Latn-BA" dirty="0" smtClean="0"/>
              <a:t>3 – faza brzog rasta (dnevni prirast</a:t>
            </a:r>
          </a:p>
          <a:p>
            <a:r>
              <a:rPr lang="bs-Latn-BA" dirty="0" smtClean="0"/>
              <a:t>       nekoliko cm</a:t>
            </a:r>
          </a:p>
          <a:p>
            <a:r>
              <a:rPr lang="bs-Latn-BA" dirty="0" smtClean="0"/>
              <a:t>       pojava prvih pupova </a:t>
            </a:r>
          </a:p>
          <a:p>
            <a:r>
              <a:rPr lang="bs-Latn-BA" dirty="0" smtClean="0"/>
              <a:t>       traje 20-30 dana</a:t>
            </a:r>
          </a:p>
          <a:p>
            <a:r>
              <a:rPr lang="bs-Latn-BA" dirty="0" smtClean="0"/>
              <a:t>4 – cvjetanje  </a:t>
            </a:r>
          </a:p>
          <a:p>
            <a:r>
              <a:rPr lang="bs-Latn-BA" dirty="0" smtClean="0"/>
              <a:t>5 -  dozrijevanje  25-30 dana poslije </a:t>
            </a:r>
          </a:p>
          <a:p>
            <a:r>
              <a:rPr lang="bs-Latn-BA" dirty="0" smtClean="0"/>
              <a:t>       cvjetanja</a:t>
            </a:r>
          </a:p>
          <a:p>
            <a:r>
              <a:rPr lang="bs-Latn-BA" dirty="0" smtClean="0"/>
              <a:t>     zelena, zelenožuta, žuta i puna </a:t>
            </a:r>
          </a:p>
          <a:p>
            <a:r>
              <a:rPr lang="bs-Latn-BA" dirty="0" smtClean="0"/>
              <a:t>      zrioba</a:t>
            </a:r>
            <a:endParaRPr lang="bs-Latn-B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44952" r="50508" b="14032"/>
          <a:stretch/>
        </p:blipFill>
        <p:spPr>
          <a:xfrm>
            <a:off x="10456274" y="83910"/>
            <a:ext cx="1535429" cy="22239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32404" y="2090052"/>
            <a:ext cx="999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1200" i="1" dirty="0" smtClean="0">
                <a:solidFill>
                  <a:srgbClr val="FFFF00"/>
                </a:solidFill>
              </a:rPr>
              <a:t>Gadžo, 2016.</a:t>
            </a:r>
            <a:endParaRPr lang="bs-Latn-BA" sz="12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6941" y="726141"/>
            <a:ext cx="5376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TEHNOLOGIJA PROIZVODNJE LANA</a:t>
            </a:r>
            <a:endParaRPr lang="bs-Latn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376" y="1783976"/>
            <a:ext cx="595355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bs-Latn-BA" sz="2800" dirty="0" smtClean="0"/>
              <a:t>IZBOR SORTE</a:t>
            </a:r>
          </a:p>
          <a:p>
            <a:pPr marL="342900" indent="-342900">
              <a:buAutoNum type="arabicPeriod"/>
            </a:pPr>
            <a:r>
              <a:rPr lang="bs-Latn-BA" sz="2800" dirty="0" smtClean="0"/>
              <a:t>PLODORED</a:t>
            </a:r>
          </a:p>
          <a:p>
            <a:pPr marL="342900" indent="-342900">
              <a:buAutoNum type="arabicPeriod"/>
            </a:pPr>
            <a:r>
              <a:rPr lang="bs-Latn-BA" sz="2800" dirty="0" smtClean="0"/>
              <a:t>OBRADA ZEMLJIŠTA</a:t>
            </a:r>
          </a:p>
          <a:p>
            <a:pPr marL="342900" indent="-342900">
              <a:buAutoNum type="arabicPeriod"/>
            </a:pPr>
            <a:r>
              <a:rPr lang="bs-Latn-BA" sz="2800" dirty="0" smtClean="0"/>
              <a:t>POTREBE ZA HRANIVIMA I ĐUBRENJE</a:t>
            </a:r>
          </a:p>
          <a:p>
            <a:pPr marL="342900" indent="-342900">
              <a:buAutoNum type="arabicPeriod"/>
            </a:pPr>
            <a:r>
              <a:rPr lang="bs-Latn-BA" sz="2800" dirty="0" smtClean="0"/>
              <a:t>SJETVA</a:t>
            </a:r>
          </a:p>
          <a:p>
            <a:pPr marL="342900" indent="-342900">
              <a:buAutoNum type="arabicPeriod"/>
            </a:pPr>
            <a:r>
              <a:rPr lang="bs-Latn-BA" sz="2800" dirty="0" smtClean="0"/>
              <a:t>NJEGA  I ZAŠTITA</a:t>
            </a:r>
          </a:p>
          <a:p>
            <a:pPr marL="342900" indent="-342900">
              <a:buAutoNum type="arabicPeriod"/>
            </a:pPr>
            <a:r>
              <a:rPr lang="bs-Latn-BA" sz="2800" dirty="0" smtClean="0"/>
              <a:t>ŽETVA</a:t>
            </a:r>
          </a:p>
          <a:p>
            <a:pPr marL="342900" indent="-342900">
              <a:buAutoNum type="arabicPeriod"/>
            </a:pPr>
            <a:r>
              <a:rPr lang="bs-Latn-BA" sz="2800" dirty="0" smtClean="0"/>
              <a:t>SKLADIŠTENJE</a:t>
            </a:r>
            <a:endParaRPr lang="bs-Latn-BA" sz="2800" dirty="0"/>
          </a:p>
        </p:txBody>
      </p:sp>
      <p:pic>
        <p:nvPicPr>
          <p:cNvPr id="4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153" y="394447"/>
            <a:ext cx="10028579" cy="67274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IZBOR SORTE</a:t>
            </a:r>
          </a:p>
          <a:p>
            <a:pPr>
              <a:spcAft>
                <a:spcPts val="800"/>
              </a:spcAft>
            </a:pPr>
            <a:endParaRPr lang="bs-Latn-BA" sz="2400" dirty="0" smtClean="0"/>
          </a:p>
          <a:p>
            <a:pPr>
              <a:buFontTx/>
              <a:buChar char="-"/>
            </a:pPr>
            <a:r>
              <a:rPr lang="bs-Latn-BA" sz="2400" dirty="0" smtClean="0"/>
              <a:t> sortu za sjetvu određuje svrha upotrebe lana (korištenje za dobivanje vlakna 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 ili za dobivanje ulja),</a:t>
            </a:r>
          </a:p>
          <a:p>
            <a:pPr>
              <a:buFontTx/>
              <a:buChar char="-"/>
            </a:pPr>
            <a:r>
              <a:rPr lang="bs-Latn-BA" sz="2400" dirty="0" smtClean="0"/>
              <a:t> za sjetvu se mogu koristiti lokalne populacije, odomaćene sorte  nepoznatog </a:t>
            </a:r>
          </a:p>
          <a:p>
            <a:r>
              <a:rPr lang="bs-Latn-BA" sz="2400" dirty="0" smtClean="0"/>
              <a:t>  porijekla ili sortiment selekcijskih kuća sa tačno određenim agroekološkim 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zahtjevima i karakteristikama  sorte,</a:t>
            </a:r>
          </a:p>
          <a:p>
            <a:pPr>
              <a:spcAft>
                <a:spcPts val="300"/>
              </a:spcAft>
              <a:buFontTx/>
              <a:buChar char="-"/>
            </a:pPr>
            <a:r>
              <a:rPr lang="bs-Latn-BA" sz="2400" dirty="0" smtClean="0"/>
              <a:t> na Sortnoj listi BiH se nalaze 3 sorte uljanog lana (</a:t>
            </a:r>
            <a:r>
              <a:rPr lang="bs-Latn-BA" sz="2400" i="1" dirty="0" smtClean="0"/>
              <a:t>Imperial, Mihael i Recital</a:t>
            </a:r>
            <a:r>
              <a:rPr lang="bs-Latn-BA" sz="2400" dirty="0" smtClean="0"/>
              <a:t>),</a:t>
            </a:r>
          </a:p>
          <a:p>
            <a:pPr>
              <a:buFontTx/>
              <a:buChar char="-"/>
            </a:pPr>
            <a:r>
              <a:rPr lang="bs-Latn-BA" sz="2400" dirty="0" smtClean="0"/>
              <a:t> za sjetvu bi trebalo koristiti sorte uljanog lana zemalja iz okruženja 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koje imaju tradiciju i uspješnu proizvodnju lana,</a:t>
            </a:r>
          </a:p>
          <a:p>
            <a:pPr>
              <a:buFontTx/>
              <a:buChar char="-"/>
            </a:pPr>
            <a:r>
              <a:rPr lang="bs-Latn-BA" sz="2400" dirty="0" smtClean="0"/>
              <a:t> npr. u Srbiji su raširene sorte </a:t>
            </a:r>
            <a:r>
              <a:rPr lang="bs-Latn-BA" sz="2400" i="1" dirty="0" smtClean="0"/>
              <a:t>Ljupko, Olivin, a </a:t>
            </a:r>
            <a:r>
              <a:rPr lang="bs-Latn-B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 Primus </a:t>
            </a:r>
            <a:r>
              <a:rPr lang="bs-Latn-BA" sz="2400" dirty="0" smtClean="0"/>
              <a:t>– nova sorta  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Instituta za ratarstvo i povrtlarstvo Novi Sad će uskoro biti u proizvodnji (2019.)</a:t>
            </a:r>
          </a:p>
          <a:p>
            <a:pPr>
              <a:buFontTx/>
              <a:buChar char="-"/>
            </a:pPr>
            <a:r>
              <a:rPr lang="bs-Latn-BA" sz="2400" dirty="0" smtClean="0"/>
              <a:t> jedan od uslova visokih i stabilnih prinosa je korištenje čistog, </a:t>
            </a:r>
          </a:p>
          <a:p>
            <a:r>
              <a:rPr lang="bs-Latn-BA" sz="2400" dirty="0" smtClean="0"/>
              <a:t>  zdravog i deklarisanog sjemena visoke klijavosti</a:t>
            </a:r>
          </a:p>
          <a:p>
            <a:pPr>
              <a:buFontTx/>
              <a:buChar char="-"/>
            </a:pPr>
            <a:endParaRPr lang="bs-Latn-BA" sz="2400" dirty="0" smtClean="0"/>
          </a:p>
          <a:p>
            <a:pPr>
              <a:buFontTx/>
              <a:buChar char="-"/>
            </a:pPr>
            <a:endParaRPr lang="bs-Latn-BA" sz="2400" dirty="0" smtClean="0"/>
          </a:p>
          <a:p>
            <a:endParaRPr lang="bs-Latn-BA" sz="2400" dirty="0" smtClean="0"/>
          </a:p>
        </p:txBody>
      </p:sp>
      <p:pic>
        <p:nvPicPr>
          <p:cNvPr id="3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788894"/>
            <a:ext cx="10659035" cy="543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PLODORED</a:t>
            </a:r>
          </a:p>
          <a:p>
            <a:endParaRPr lang="bs-Latn-BA" sz="2400" dirty="0" smtClean="0"/>
          </a:p>
          <a:p>
            <a:pPr>
              <a:buFontTx/>
              <a:buChar char="-"/>
            </a:pPr>
            <a:r>
              <a:rPr lang="bs-Latn-BA" sz="2400" dirty="0" smtClean="0"/>
              <a:t> lan ne podnosi uzgoj u monokulturi, 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plodored je obavezan ako se žele postići visoki i stabilni prinosi,</a:t>
            </a:r>
          </a:p>
          <a:p>
            <a:pPr>
              <a:buFontTx/>
              <a:buChar char="-"/>
            </a:pPr>
            <a:r>
              <a:rPr lang="bs-Latn-BA" sz="2400" dirty="0" smtClean="0"/>
              <a:t> posljedice uzgoja u monokulturi su nakupljanje štetnika, bolesti, </a:t>
            </a:r>
          </a:p>
          <a:p>
            <a:r>
              <a:rPr lang="bs-Latn-BA" sz="2400" dirty="0" smtClean="0"/>
              <a:t>   štetnih bakterija i gljivica u tlu</a:t>
            </a:r>
          </a:p>
          <a:p>
            <a:pPr>
              <a:spcAft>
                <a:spcPts val="300"/>
              </a:spcAft>
              <a:buFontTx/>
              <a:buChar char="-"/>
            </a:pPr>
            <a:r>
              <a:rPr lang="bs-Latn-BA" sz="2400" dirty="0" smtClean="0"/>
              <a:t> na istu površinu lan ne bi trebalo sijati </a:t>
            </a:r>
            <a:r>
              <a:rPr lang="bs-Latn-B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6-7 godina</a:t>
            </a:r>
          </a:p>
          <a:p>
            <a:pPr>
              <a:buFontTx/>
              <a:buChar char="-"/>
            </a:pPr>
            <a:r>
              <a:rPr lang="bs-Latn-BA" sz="2400" dirty="0" smtClean="0"/>
              <a:t> dobri predusjevi za lan su strna žita, djeteline, zrnene mahunarke, kukuruz, krompir</a:t>
            </a:r>
          </a:p>
          <a:p>
            <a:pPr>
              <a:buFontTx/>
              <a:buChar char="-"/>
            </a:pPr>
            <a:r>
              <a:rPr lang="bs-Latn-BA" sz="2400" dirty="0" smtClean="0"/>
              <a:t> važno je da pretkultura rano napušta zemljište i ostavlja dovoljno vremena 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za  kvalitetnu obradu tla</a:t>
            </a:r>
          </a:p>
          <a:p>
            <a:pPr>
              <a:buFontTx/>
              <a:buChar char="-"/>
            </a:pPr>
            <a:r>
              <a:rPr lang="bs-Latn-BA" sz="2400" dirty="0" smtClean="0"/>
              <a:t> lan je dobar predusjev za većinu ratarskih kultura</a:t>
            </a:r>
          </a:p>
          <a:p>
            <a:pPr>
              <a:buFontTx/>
              <a:buChar char="-"/>
            </a:pPr>
            <a:endParaRPr lang="bs-Latn-BA" sz="2400" dirty="0" smtClean="0"/>
          </a:p>
          <a:p>
            <a:pPr>
              <a:buFontTx/>
              <a:buChar char="-"/>
            </a:pPr>
            <a:endParaRPr lang="bs-Latn-BA" sz="2400" dirty="0" smtClean="0"/>
          </a:p>
          <a:p>
            <a:pPr>
              <a:buFontTx/>
              <a:buChar char="-"/>
            </a:pPr>
            <a:endParaRPr lang="bs-Latn-BA" sz="2400" dirty="0"/>
          </a:p>
        </p:txBody>
      </p:sp>
      <p:pic>
        <p:nvPicPr>
          <p:cNvPr id="3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ircular Arrow 1"/>
          <p:cNvSpPr/>
          <p:nvPr/>
        </p:nvSpPr>
        <p:spPr>
          <a:xfrm>
            <a:off x="3778181" y="622997"/>
            <a:ext cx="2763295" cy="2421653"/>
          </a:xfrm>
          <a:prstGeom prst="circular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>
              <a:solidFill>
                <a:schemeClr val="tx1"/>
              </a:solidFill>
            </a:endParaRPr>
          </a:p>
        </p:txBody>
      </p:sp>
      <p:sp>
        <p:nvSpPr>
          <p:cNvPr id="3" name="Circular Arrow 2"/>
          <p:cNvSpPr/>
          <p:nvPr/>
        </p:nvSpPr>
        <p:spPr>
          <a:xfrm rot="15426539">
            <a:off x="2605320" y="2557608"/>
            <a:ext cx="2694803" cy="2347611"/>
          </a:xfrm>
          <a:prstGeom prst="circular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>
              <a:solidFill>
                <a:schemeClr val="tx1"/>
              </a:solidFill>
            </a:endParaRPr>
          </a:p>
        </p:txBody>
      </p:sp>
      <p:sp>
        <p:nvSpPr>
          <p:cNvPr id="4" name="Circular Arrow 3"/>
          <p:cNvSpPr/>
          <p:nvPr/>
        </p:nvSpPr>
        <p:spPr>
          <a:xfrm rot="7290072">
            <a:off x="4962149" y="2404039"/>
            <a:ext cx="2817010" cy="2617654"/>
          </a:xfrm>
          <a:prstGeom prst="circular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0277" y="3125037"/>
            <a:ext cx="2035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3200" dirty="0" smtClean="0"/>
              <a:t>PLODORED</a:t>
            </a:r>
            <a:endParaRPr lang="bs-Latn-BA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411226" y="4692580"/>
            <a:ext cx="1436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dirty="0" smtClean="0"/>
              <a:t>ZDRAV USJEV</a:t>
            </a:r>
            <a:endParaRPr lang="bs-Latn-BA" dirty="0"/>
          </a:p>
        </p:txBody>
      </p:sp>
      <p:sp>
        <p:nvSpPr>
          <p:cNvPr id="7" name="TextBox 6"/>
          <p:cNvSpPr txBox="1"/>
          <p:nvPr/>
        </p:nvSpPr>
        <p:spPr>
          <a:xfrm>
            <a:off x="3155182" y="1969477"/>
            <a:ext cx="126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dirty="0" smtClean="0"/>
              <a:t>KONTROLA </a:t>
            </a:r>
          </a:p>
          <a:p>
            <a:r>
              <a:rPr lang="bs-Latn-BA" dirty="0" smtClean="0"/>
              <a:t>BOLESTI</a:t>
            </a:r>
            <a:endParaRPr lang="bs-Latn-BA" dirty="0"/>
          </a:p>
        </p:txBody>
      </p:sp>
      <p:sp>
        <p:nvSpPr>
          <p:cNvPr id="8" name="TextBox 7"/>
          <p:cNvSpPr txBox="1"/>
          <p:nvPr/>
        </p:nvSpPr>
        <p:spPr>
          <a:xfrm>
            <a:off x="5727560" y="1959429"/>
            <a:ext cx="1640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dirty="0" smtClean="0"/>
              <a:t>OBEZBIJEĐENA </a:t>
            </a:r>
          </a:p>
          <a:p>
            <a:r>
              <a:rPr lang="bs-Latn-BA" dirty="0" smtClean="0"/>
              <a:t>HRANIVA</a:t>
            </a:r>
            <a:endParaRPr lang="bs-Latn-BA" dirty="0"/>
          </a:p>
        </p:txBody>
      </p:sp>
      <p:pic>
        <p:nvPicPr>
          <p:cNvPr id="9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connectivity.cropweb.com/sites/default/files/styles/story_image/public/Canola-Rotation-Shot-FINAL.jpg?itok=4hJgpDX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5" y="527890"/>
            <a:ext cx="10157842" cy="5720400"/>
          </a:xfrm>
          <a:prstGeom prst="rect">
            <a:avLst/>
          </a:prstGeom>
          <a:noFill/>
        </p:spPr>
      </p:pic>
      <p:pic>
        <p:nvPicPr>
          <p:cNvPr id="3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osanski Petrovac, Bosnia and Herzegovi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909" y="158745"/>
            <a:ext cx="6236606" cy="3508091"/>
          </a:xfrm>
          <a:prstGeom prst="rect">
            <a:avLst/>
          </a:prstGeom>
          <a:noFill/>
        </p:spPr>
      </p:pic>
      <p:pic>
        <p:nvPicPr>
          <p:cNvPr id="1028" name="Picture 4" descr="Image result for bos petrova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6629" y="2769367"/>
            <a:ext cx="5829588" cy="38669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382329" y="2493815"/>
            <a:ext cx="1865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i="1" dirty="0" smtClean="0"/>
              <a:t>Bosanski Petrovac</a:t>
            </a:r>
            <a:endParaRPr lang="bs-Latn-BA" i="1" dirty="0"/>
          </a:p>
        </p:txBody>
      </p:sp>
      <p:pic>
        <p:nvPicPr>
          <p:cNvPr id="5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9058" y="163035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Farm Field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048" y="313015"/>
            <a:ext cx="9144000" cy="6086475"/>
          </a:xfrm>
          <a:prstGeom prst="rect">
            <a:avLst/>
          </a:prstGeom>
          <a:noFill/>
        </p:spPr>
      </p:pic>
      <p:pic>
        <p:nvPicPr>
          <p:cNvPr id="3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6691" y="755372"/>
            <a:ext cx="11687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PLODORED </a:t>
            </a:r>
            <a:r>
              <a:rPr lang="bs-Latn-B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pravilna prostorna i vremenska izmjena usjeva na jednoj proizvodnoj površini</a:t>
            </a:r>
            <a:endParaRPr lang="bs-Latn-B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8090" y="1719642"/>
            <a:ext cx="7739619" cy="18800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bs-Latn-B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ZAŠTO JE POTREBNA PROIZVODNJA U PLODOREDU?</a:t>
            </a:r>
          </a:p>
          <a:p>
            <a:pPr marL="342900" indent="-342900">
              <a:buAutoNum type="arabicPeriod"/>
            </a:pPr>
            <a:r>
              <a:rPr lang="bs-Latn-BA" sz="2800" dirty="0" smtClean="0"/>
              <a:t>Biološki razlozi</a:t>
            </a:r>
          </a:p>
          <a:p>
            <a:pPr marL="342900" indent="-342900">
              <a:buAutoNum type="arabicPeriod"/>
            </a:pPr>
            <a:r>
              <a:rPr lang="bs-Latn-BA" sz="2800" dirty="0" smtClean="0"/>
              <a:t>Agrotehnički razlozi</a:t>
            </a:r>
          </a:p>
          <a:p>
            <a:pPr marL="342900" indent="-342900">
              <a:buAutoNum type="arabicPeriod"/>
            </a:pPr>
            <a:r>
              <a:rPr lang="bs-Latn-BA" sz="2800" dirty="0" smtClean="0"/>
              <a:t>Organizacijsko-ekonomski razlozi</a:t>
            </a:r>
            <a:endParaRPr lang="bs-Latn-BA" sz="2800" dirty="0"/>
          </a:p>
        </p:txBody>
      </p:sp>
      <p:pic>
        <p:nvPicPr>
          <p:cNvPr id="5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32400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279" y="356078"/>
            <a:ext cx="12521761" cy="5719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bs-Latn-BA" sz="2800" b="1" dirty="0" smtClean="0"/>
              <a:t>Biološki razlozi uvođenja plodoreda</a:t>
            </a:r>
          </a:p>
          <a:p>
            <a:r>
              <a:rPr lang="bs-Latn-BA" sz="28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Netolerantnost</a:t>
            </a:r>
            <a:r>
              <a:rPr lang="bs-Latn-BA" sz="2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usjeva na ponovljenu sjetvu na istoj površini </a:t>
            </a:r>
          </a:p>
          <a:p>
            <a:pPr marL="342900" indent="-342900">
              <a:spcAft>
                <a:spcPts val="500"/>
              </a:spcAft>
            </a:pPr>
            <a:r>
              <a:rPr lang="bs-Latn-BA" sz="2400" dirty="0" smtClean="0"/>
              <a:t> -  usjevi koji podnose  monokulturu (ponovljenu sjetvu)  na istoj površini ( kukuruz, soja, duhan)</a:t>
            </a:r>
          </a:p>
          <a:p>
            <a:pPr marL="342900" indent="-342900">
              <a:spcAft>
                <a:spcPts val="600"/>
              </a:spcAft>
            </a:pPr>
            <a:r>
              <a:rPr lang="bs-Latn-BA" sz="2400" dirty="0" smtClean="0"/>
              <a:t> -  usjevi koji ne podnose monokulturu (ječam, </a:t>
            </a:r>
            <a:r>
              <a:rPr lang="bs-Latn-BA" sz="2400" u="sng" dirty="0" smtClean="0"/>
              <a:t>lan</a:t>
            </a:r>
            <a:r>
              <a:rPr lang="bs-Latn-BA" sz="2400" dirty="0" smtClean="0"/>
              <a:t>, crvena djetelina,  lucerka, grašak)</a:t>
            </a:r>
          </a:p>
          <a:p>
            <a:pPr marL="342900" indent="-342900">
              <a:spcAft>
                <a:spcPts val="600"/>
              </a:spcAft>
            </a:pPr>
            <a:r>
              <a:rPr lang="bs-Latn-BA" sz="2400" dirty="0" smtClean="0"/>
              <a:t>Ponovljena sjetva usjeva koji  ne podnose monokulturu dovodi do </a:t>
            </a:r>
            <a:r>
              <a:rPr lang="bs-Latn-BA" sz="2400" b="1" i="1" dirty="0" smtClean="0"/>
              <a:t>umornosti zemljišta</a:t>
            </a:r>
          </a:p>
          <a:p>
            <a:pPr marL="342900" indent="-342900">
              <a:spcAft>
                <a:spcPts val="400"/>
              </a:spcAft>
            </a:pPr>
            <a:r>
              <a:rPr lang="bs-Latn-BA" sz="2400" dirty="0" smtClean="0"/>
              <a:t>Zašto se javlja umornost tla?</a:t>
            </a:r>
          </a:p>
          <a:p>
            <a:pPr marL="342900" indent="-342900"/>
            <a:r>
              <a:rPr lang="bs-Latn-BA" sz="2400" dirty="0" smtClean="0"/>
              <a:t>- nedostatak  biljnih hraniva (mikroelemenata),</a:t>
            </a:r>
          </a:p>
          <a:p>
            <a:pPr marL="342900" indent="-342900"/>
            <a:r>
              <a:rPr lang="bs-Latn-BA" sz="2400" dirty="0" smtClean="0"/>
              <a:t>- nakupljanje  štetočina i bolesti,</a:t>
            </a:r>
          </a:p>
          <a:p>
            <a:pPr marL="342900" indent="-342900"/>
            <a:r>
              <a:rPr lang="bs-Latn-BA" sz="2400" dirty="0" smtClean="0"/>
              <a:t>- poremećena  biološka ravnoteža u zemljištu, </a:t>
            </a:r>
          </a:p>
          <a:p>
            <a:pPr marL="342900" indent="-342900"/>
            <a:r>
              <a:rPr lang="bs-Latn-BA" sz="2400" dirty="0" smtClean="0"/>
              <a:t>- nakupljanje štetnih (inhibitornih) materija  u zemljištu koje nastaju kao posljedica  </a:t>
            </a:r>
          </a:p>
          <a:p>
            <a:pPr marL="342900" indent="-342900"/>
            <a:r>
              <a:rPr lang="bs-Latn-BA" sz="2400" dirty="0" smtClean="0"/>
              <a:t>  raspadanja ostataka usjeva ili njihovih izlučevina</a:t>
            </a:r>
          </a:p>
          <a:p>
            <a:pPr marL="342900" indent="-342900"/>
            <a:endParaRPr lang="bs-Latn-BA" sz="2400" dirty="0" smtClean="0"/>
          </a:p>
          <a:p>
            <a:pPr marL="342900" indent="-342900"/>
            <a:endParaRPr lang="bs-Latn-BA" sz="2400" b="1" dirty="0" smtClean="0"/>
          </a:p>
          <a:p>
            <a:pPr marL="342900" indent="-342900"/>
            <a:endParaRPr lang="bs-Latn-BA" sz="2400" b="1" dirty="0" smtClean="0"/>
          </a:p>
        </p:txBody>
      </p:sp>
      <p:pic>
        <p:nvPicPr>
          <p:cNvPr id="3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0634" y="659377"/>
            <a:ext cx="10273553" cy="1326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500"/>
              </a:spcAft>
              <a:buAutoNum type="arabicPeriod" startAt="2"/>
            </a:pPr>
            <a:r>
              <a:rPr lang="bs-Latn-BA" sz="28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Bolesti, korovi i štetočine</a:t>
            </a:r>
          </a:p>
          <a:p>
            <a:pPr marL="342900" indent="-342900"/>
            <a:r>
              <a:rPr lang="bs-Latn-BA" sz="2400" dirty="0" smtClean="0"/>
              <a:t>     u monokulturi  (ponovljenoj sjetvi) je  pojava bolesti, korova i štetočina povećana u tolikoj mjeri da je upitan uzgoj određenog usjeva</a:t>
            </a:r>
          </a:p>
        </p:txBody>
      </p:sp>
      <p:pic>
        <p:nvPicPr>
          <p:cNvPr id="37890" name="Picture 2" descr="Image result for weed linum usitatissim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475" y="2952863"/>
            <a:ext cx="4215457" cy="2795228"/>
          </a:xfrm>
          <a:prstGeom prst="rect">
            <a:avLst/>
          </a:prstGeom>
          <a:noFill/>
        </p:spPr>
      </p:pic>
      <p:pic>
        <p:nvPicPr>
          <p:cNvPr id="37892" name="Picture 4" descr="Flax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0700" y="2899672"/>
            <a:ext cx="4295844" cy="2863896"/>
          </a:xfrm>
          <a:prstGeom prst="rect">
            <a:avLst/>
          </a:prstGeom>
          <a:noFill/>
        </p:spPr>
      </p:pic>
      <p:pic>
        <p:nvPicPr>
          <p:cNvPr id="5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483" y="555811"/>
            <a:ext cx="11629209" cy="5396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bs-Latn-BA" sz="2800" b="1" dirty="0" smtClean="0"/>
              <a:t>Agrotehnički razlozi uvođenja plodoreda</a:t>
            </a:r>
          </a:p>
          <a:p>
            <a:pPr>
              <a:spcAft>
                <a:spcPts val="300"/>
              </a:spcAft>
              <a:buFontTx/>
              <a:buChar char="-"/>
            </a:pPr>
            <a:r>
              <a:rPr lang="bs-Latn-BA" sz="2800" dirty="0" smtClean="0"/>
              <a:t>  </a:t>
            </a:r>
            <a:r>
              <a:rPr lang="bs-Latn-BA" sz="24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Održavanje nivoa humusa u zemljištu  </a:t>
            </a:r>
            <a:r>
              <a:rPr lang="bs-Latn-BA" sz="2000" dirty="0" smtClean="0"/>
              <a:t>(pravilnim plodoredom smjenjuju se </a:t>
            </a:r>
          </a:p>
          <a:p>
            <a:pPr>
              <a:spcAft>
                <a:spcPts val="400"/>
              </a:spcAft>
            </a:pPr>
            <a:r>
              <a:rPr lang="bs-Latn-BA" sz="2000" dirty="0" smtClean="0"/>
              <a:t>  usjevi  koji osiromašuju  zemljište humusom  (kukuruz,  krompir) i onih koji ga obogaćuju (leguminoze, trave)</a:t>
            </a:r>
          </a:p>
          <a:p>
            <a:pPr>
              <a:buFontTx/>
              <a:buChar char="-"/>
            </a:pPr>
            <a:r>
              <a:rPr lang="bs-Latn-BA" sz="2800" dirty="0" smtClean="0"/>
              <a:t>  </a:t>
            </a:r>
            <a:r>
              <a:rPr lang="bs-Latn-BA" sz="24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Ujednačenije  trošenje vlage iz tla  </a:t>
            </a:r>
            <a:r>
              <a:rPr lang="bs-Latn-BA" sz="2000" dirty="0" smtClean="0"/>
              <a:t>(neke vrste troše više a neke manje vlage, </a:t>
            </a:r>
          </a:p>
          <a:p>
            <a:pPr>
              <a:spcAft>
                <a:spcPts val="400"/>
              </a:spcAft>
            </a:pPr>
            <a:r>
              <a:rPr lang="bs-Latn-BA" sz="2000" dirty="0" smtClean="0"/>
              <a:t>    njihovom smjenom  zadržava se određeni nivo vlažnosti zemljišta</a:t>
            </a:r>
          </a:p>
          <a:p>
            <a:pPr>
              <a:spcAft>
                <a:spcPts val="400"/>
              </a:spcAft>
              <a:buFontTx/>
              <a:buChar char="-"/>
            </a:pPr>
            <a:r>
              <a:rPr lang="bs-Latn-BA" sz="2800" dirty="0" smtClean="0"/>
              <a:t>  </a:t>
            </a:r>
            <a:r>
              <a:rPr lang="bs-Latn-BA" sz="24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Različita zakorovljenost  usjeva</a:t>
            </a:r>
          </a:p>
          <a:p>
            <a:pPr>
              <a:buFontTx/>
              <a:buChar char="-"/>
            </a:pPr>
            <a:r>
              <a:rPr lang="bs-Latn-BA" sz="2400" dirty="0" smtClean="0"/>
              <a:t>  </a:t>
            </a:r>
            <a:r>
              <a:rPr lang="bs-Latn-BA" sz="24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Bolje korištenje biljnih hraniva </a:t>
            </a:r>
            <a:r>
              <a:rPr lang="bs-Latn-BA" sz="2000" dirty="0" smtClean="0"/>
              <a:t>(neke vrste usjeva malo koriste tež</a:t>
            </a:r>
            <a:r>
              <a:rPr lang="bs-Latn-BA" sz="2000" i="1" dirty="0" smtClean="0"/>
              <a:t>e </a:t>
            </a:r>
            <a:r>
              <a:rPr lang="bs-Latn-BA" sz="2000" dirty="0" smtClean="0"/>
              <a:t>pristupačne oblike hraniva (ječam) </a:t>
            </a:r>
          </a:p>
          <a:p>
            <a:r>
              <a:rPr lang="bs-Latn-BA" sz="2000" dirty="0" smtClean="0"/>
              <a:t>     dok ih druge odlično koriste (npr fosfor  koji je nekim usjevima teško pristupačan - heljda ga odlično koristi) </a:t>
            </a:r>
          </a:p>
          <a:p>
            <a:pPr>
              <a:buFontTx/>
              <a:buChar char="-"/>
            </a:pPr>
            <a:r>
              <a:rPr lang="bs-Latn-BA" sz="2800" dirty="0" smtClean="0"/>
              <a:t>   </a:t>
            </a:r>
            <a:r>
              <a:rPr lang="bs-Latn-BA" sz="24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Različita obrada zemljišta  po dubini, vremenu, učestalosti  </a:t>
            </a:r>
            <a:r>
              <a:rPr lang="bs-Latn-BA" sz="2000" dirty="0" smtClean="0"/>
              <a:t>pozitivno utiče na plodnost, </a:t>
            </a:r>
          </a:p>
          <a:p>
            <a:r>
              <a:rPr lang="bs-Latn-BA" sz="2000" dirty="0"/>
              <a:t> </a:t>
            </a:r>
            <a:r>
              <a:rPr lang="bs-Latn-BA" sz="2000" dirty="0" smtClean="0"/>
              <a:t>      uništavanje korova</a:t>
            </a:r>
          </a:p>
          <a:p>
            <a:endParaRPr lang="bs-Latn-BA" sz="2800" dirty="0" smtClean="0"/>
          </a:p>
          <a:p>
            <a:r>
              <a:rPr lang="bs-Latn-BA" sz="2800" dirty="0" smtClean="0"/>
              <a:t> </a:t>
            </a:r>
          </a:p>
          <a:p>
            <a:r>
              <a:rPr lang="bs-Latn-BA" sz="2800" dirty="0" smtClean="0"/>
              <a:t>  </a:t>
            </a:r>
            <a:endParaRPr lang="bs-Latn-BA" sz="2800" dirty="0"/>
          </a:p>
        </p:txBody>
      </p:sp>
      <p:pic>
        <p:nvPicPr>
          <p:cNvPr id="3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871" y="510989"/>
            <a:ext cx="10795199" cy="2844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bs-Latn-BA" sz="2800" b="1" dirty="0" smtClean="0"/>
              <a:t>Organizacijski i ekonomski razlozi uvođenja plodoreda</a:t>
            </a:r>
          </a:p>
          <a:p>
            <a:pPr>
              <a:buFontTx/>
              <a:buChar char="-"/>
            </a:pPr>
            <a:r>
              <a:rPr lang="bs-Latn-BA" sz="24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bolja organizacija poljskih radova </a:t>
            </a:r>
            <a:r>
              <a:rPr lang="bs-Latn-BA" sz="2000" dirty="0" smtClean="0"/>
              <a:t>(manja  mogućnost pojave tzv. “špice radova” </a:t>
            </a:r>
          </a:p>
          <a:p>
            <a:pPr>
              <a:spcAft>
                <a:spcPts val="400"/>
              </a:spcAft>
            </a:pPr>
            <a:r>
              <a:rPr lang="bs-Latn-BA" sz="2000" dirty="0" smtClean="0"/>
              <a:t> koja se dešava pri proizvodnji u monokulturi)</a:t>
            </a:r>
          </a:p>
          <a:p>
            <a:pPr>
              <a:buFontTx/>
              <a:buChar char="-"/>
            </a:pPr>
            <a:r>
              <a:rPr lang="bs-Latn-BA" sz="2800" dirty="0" smtClean="0"/>
              <a:t> </a:t>
            </a:r>
            <a:r>
              <a:rPr lang="bs-Latn-BA" sz="24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manji ekonomski  rizik  </a:t>
            </a:r>
            <a:r>
              <a:rPr lang="bs-Latn-BA" sz="2000" dirty="0" smtClean="0"/>
              <a:t>ukoliko je nepovoljna godina za jednu kulturu (podbacivanje prinosa) </a:t>
            </a:r>
          </a:p>
          <a:p>
            <a:pPr>
              <a:spcAft>
                <a:spcPts val="400"/>
              </a:spcAft>
            </a:pPr>
            <a:r>
              <a:rPr lang="bs-Latn-BA" sz="2000" dirty="0" smtClean="0"/>
              <a:t>   ostali usjevi će svojim prinosom i cijenom bar djelimično pokriti troškove i omogućiti određenu dobit</a:t>
            </a:r>
          </a:p>
          <a:p>
            <a:pPr>
              <a:buFontTx/>
              <a:buChar char="-"/>
            </a:pPr>
            <a:r>
              <a:rPr lang="bs-Latn-BA" sz="2800" dirty="0" smtClean="0"/>
              <a:t> </a:t>
            </a:r>
            <a:r>
              <a:rPr lang="bs-Latn-BA" sz="24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plodored daju farmeru  veću stabilnost na tržištu </a:t>
            </a:r>
            <a:r>
              <a:rPr lang="bs-Latn-BA" sz="2000" dirty="0" smtClean="0"/>
              <a:t>jer raspolaže sa većim brojem </a:t>
            </a:r>
          </a:p>
          <a:p>
            <a:r>
              <a:rPr lang="bs-Latn-BA" sz="2000" dirty="0" smtClean="0"/>
              <a:t>   kultura i sigurniji mu je dohodak a osigurava i  različitu hranu za ljudsku ishranu i stoku</a:t>
            </a:r>
            <a:endParaRPr lang="bs-Latn-BA" sz="2000" dirty="0"/>
          </a:p>
        </p:txBody>
      </p:sp>
      <p:pic>
        <p:nvPicPr>
          <p:cNvPr id="3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730" y="385483"/>
            <a:ext cx="622792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OBRADA ZEMLJIŠTA</a:t>
            </a:r>
          </a:p>
          <a:p>
            <a:endParaRPr lang="bs-Latn-BA" sz="2800" dirty="0" smtClean="0"/>
          </a:p>
          <a:p>
            <a:r>
              <a:rPr lang="bs-Latn-BA" sz="2400" dirty="0" smtClean="0"/>
              <a:t>1. Osnovna obrada (oranje)</a:t>
            </a:r>
          </a:p>
          <a:p>
            <a:r>
              <a:rPr lang="bs-Latn-BA" sz="2400" dirty="0" smtClean="0"/>
              <a:t>2. Dopunska (predsjetvena ili površinska) obrada</a:t>
            </a:r>
            <a:endParaRPr lang="bs-Latn-BA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21341" y="2366679"/>
            <a:ext cx="9692846" cy="2716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bs-Latn-BA" sz="2400" dirty="0" smtClean="0"/>
              <a:t>   obrada zemljišta za lan se izvodi po principu obrade za jare kulture kojima </a:t>
            </a:r>
          </a:p>
          <a:p>
            <a:pPr>
              <a:spcAft>
                <a:spcPts val="500"/>
              </a:spcAft>
            </a:pPr>
            <a:r>
              <a:rPr lang="bs-Latn-BA" sz="2400" dirty="0" smtClean="0"/>
              <a:t>    ovaj usjev pripada (sjetva u proljeće u našim uslovima)</a:t>
            </a:r>
          </a:p>
          <a:p>
            <a:pPr>
              <a:buFontTx/>
              <a:buChar char="-"/>
            </a:pPr>
            <a:r>
              <a:rPr lang="bs-Latn-BA" sz="2400" dirty="0" smtClean="0"/>
              <a:t>   koji će se  način/princip  obrade odabrati zavisi od: klime, reljefa, </a:t>
            </a:r>
          </a:p>
          <a:p>
            <a:r>
              <a:rPr lang="bs-Latn-BA" sz="2400" dirty="0" smtClean="0"/>
              <a:t>    osobina zemljišta, izvora energije, raspoložive mehanizacije, </a:t>
            </a:r>
          </a:p>
          <a:p>
            <a:r>
              <a:rPr lang="bs-Latn-BA" sz="2400" dirty="0" smtClean="0"/>
              <a:t>    ekonomičnosti proizvodnje</a:t>
            </a:r>
          </a:p>
          <a:p>
            <a:endParaRPr lang="bs-Latn-BA" sz="2400" dirty="0" smtClean="0"/>
          </a:p>
          <a:p>
            <a:r>
              <a:rPr lang="bs-Latn-BA" sz="2400" dirty="0" smtClean="0"/>
              <a:t>       </a:t>
            </a:r>
          </a:p>
        </p:txBody>
      </p:sp>
      <p:pic>
        <p:nvPicPr>
          <p:cNvPr id="4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047" y="611031"/>
            <a:ext cx="1158239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bs-Latn-BA" sz="2400" dirty="0" smtClean="0"/>
              <a:t> sistem obrade zemljišta za lan zavisi da li je pretkultura bio rani (npr. pšenica) ili kasni 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 (npr. kukuruz) usjev</a:t>
            </a:r>
          </a:p>
          <a:p>
            <a:r>
              <a:rPr lang="bs-Latn-BA" sz="2400" dirty="0" smtClean="0"/>
              <a:t> Ako je pretkultura bio neki rani usjev (pšenica) operacije su sljedeće:</a:t>
            </a:r>
          </a:p>
          <a:p>
            <a:r>
              <a:rPr lang="bs-Latn-B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 Ljetno prašenje strnjišta</a:t>
            </a:r>
          </a:p>
          <a:p>
            <a:r>
              <a:rPr lang="bs-Latn-BA" sz="2400" dirty="0" smtClean="0"/>
              <a:t>     obavlja se odmah nakon žetve, najčešće plugom na dubinu  8-12 cm ili</a:t>
            </a:r>
          </a:p>
          <a:p>
            <a:r>
              <a:rPr lang="bs-Latn-BA" sz="2400" dirty="0" smtClean="0"/>
              <a:t>     upotrebom tanjirača (ljeti se zemljište brzo suši i dnevni gubitak vlage iz tla je</a:t>
            </a:r>
          </a:p>
          <a:p>
            <a:r>
              <a:rPr lang="bs-Latn-BA" sz="2400" dirty="0" smtClean="0"/>
              <a:t>     1-2%)</a:t>
            </a:r>
          </a:p>
          <a:p>
            <a:r>
              <a:rPr lang="bs-Latn-BA" sz="2400" dirty="0" smtClean="0"/>
              <a:t>     cilj prašenja:</a:t>
            </a:r>
          </a:p>
          <a:p>
            <a:r>
              <a:rPr lang="bs-Latn-BA" sz="2400" dirty="0" smtClean="0"/>
              <a:t>     -   prekida se isparavanje vode, čuva se vlaga,</a:t>
            </a:r>
          </a:p>
          <a:p>
            <a:r>
              <a:rPr lang="bs-Latn-BA" sz="2400" dirty="0" smtClean="0"/>
              <a:t>     -   provociraju se sjemenke korova  da niču, a kasnijim oranjem se uništavaju,</a:t>
            </a:r>
          </a:p>
          <a:p>
            <a:r>
              <a:rPr lang="bs-Latn-BA" sz="2400" dirty="0" smtClean="0"/>
              <a:t>     -   unose se žetveni ostaci u zemljište, </a:t>
            </a:r>
          </a:p>
          <a:p>
            <a:r>
              <a:rPr lang="bs-Latn-BA" sz="2400" dirty="0" smtClean="0"/>
              <a:t>     -   olakšava se prodor u zemljište ljetnih oborina,</a:t>
            </a:r>
          </a:p>
          <a:p>
            <a:r>
              <a:rPr lang="bs-Latn-BA" sz="2400" dirty="0" smtClean="0"/>
              <a:t>     -   olakšava se daljnja  obrada zemljišta</a:t>
            </a:r>
          </a:p>
        </p:txBody>
      </p:sp>
      <p:pic>
        <p:nvPicPr>
          <p:cNvPr id="3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563" y="562804"/>
            <a:ext cx="958999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400" dirty="0" smtClean="0"/>
              <a:t>2. </a:t>
            </a:r>
            <a:r>
              <a:rPr lang="bs-Latn-B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Plitko ljetno oranje  </a:t>
            </a:r>
            <a:r>
              <a:rPr lang="bs-Latn-BA" sz="2400" dirty="0" smtClean="0"/>
              <a:t>obavlja se na dubinu 10-20 cm 4-5 sedmica nakon</a:t>
            </a:r>
          </a:p>
          <a:p>
            <a:r>
              <a:rPr lang="bs-Latn-BA" sz="2400" dirty="0" smtClean="0"/>
              <a:t>    prašenja strnjišta a cilj je:</a:t>
            </a:r>
          </a:p>
          <a:p>
            <a:r>
              <a:rPr lang="bs-Latn-BA" sz="2400" dirty="0" smtClean="0"/>
              <a:t>     </a:t>
            </a:r>
            <a:r>
              <a:rPr lang="bs-Latn-BA" sz="2400" i="1" dirty="0" smtClean="0"/>
              <a:t>uništavanje izniklih korova</a:t>
            </a:r>
          </a:p>
          <a:p>
            <a:r>
              <a:rPr lang="bs-Latn-BA" sz="2400" i="1" dirty="0" smtClean="0"/>
              <a:t>     spuštanje procesa ugorenja  dublje u zemljište</a:t>
            </a:r>
          </a:p>
          <a:p>
            <a:r>
              <a:rPr lang="bs-Latn-BA" sz="2400" i="1" dirty="0" smtClean="0"/>
              <a:t>     unošenje organskih i mineralnih đubriva</a:t>
            </a:r>
          </a:p>
          <a:p>
            <a:endParaRPr lang="bs-Latn-BA" sz="2400" dirty="0" smtClean="0"/>
          </a:p>
          <a:p>
            <a:r>
              <a:rPr lang="bs-Latn-BA" sz="2400" dirty="0" smtClean="0"/>
              <a:t>Danas se zbog ekoloških i ekonomskih razloga ljetno plitko oranje sve češće </a:t>
            </a:r>
          </a:p>
          <a:p>
            <a:r>
              <a:rPr lang="bs-Latn-BA" sz="2400" dirty="0" smtClean="0"/>
              <a:t>izostavlja</a:t>
            </a:r>
          </a:p>
          <a:p>
            <a:endParaRPr lang="bs-Latn-BA" sz="2400" dirty="0" smtClean="0"/>
          </a:p>
          <a:p>
            <a:endParaRPr lang="bs-Latn-BA" sz="2400" dirty="0" smtClean="0"/>
          </a:p>
          <a:p>
            <a:endParaRPr lang="bs-Latn-BA" sz="2400" dirty="0"/>
          </a:p>
        </p:txBody>
      </p:sp>
      <p:pic>
        <p:nvPicPr>
          <p:cNvPr id="3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118" y="612845"/>
            <a:ext cx="1196788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bs-Latn-B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Jesenje duboko oranje </a:t>
            </a:r>
            <a:r>
              <a:rPr lang="bs-Latn-BA" sz="2400" dirty="0" smtClean="0"/>
              <a:t>se obavlja na dubinu od oko 25 – 30 cm</a:t>
            </a:r>
          </a:p>
          <a:p>
            <a:pPr>
              <a:spcAft>
                <a:spcPts val="500"/>
              </a:spcAft>
            </a:pPr>
            <a:r>
              <a:rPr lang="bs-Latn-BA" sz="2400" dirty="0" smtClean="0"/>
              <a:t>Značaj  jesenjeg  oranja se ogleda  u sljedećem: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    1. veća površina tla se izlaže djelovanju  atmosferilija (mraza,  snijega, kiše),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    2. uzorano zemljište se izlaže izmrzavanju  što izaziva stvaranje mrvičaste strukture,</a:t>
            </a:r>
          </a:p>
          <a:p>
            <a:r>
              <a:rPr lang="bs-Latn-BA" sz="2400" dirty="0" smtClean="0"/>
              <a:t>      3. podstiču se biološke aktivnosti u zemljištu - tlo se obezbjeđuje vazduhom i bolji je rad</a:t>
            </a:r>
          </a:p>
          <a:p>
            <a:r>
              <a:rPr lang="bs-Latn-BA" sz="2400" dirty="0" smtClean="0"/>
              <a:t>           zemljišnih mikrorganizama,</a:t>
            </a:r>
          </a:p>
          <a:p>
            <a:r>
              <a:rPr lang="bs-Latn-BA" sz="2400" dirty="0" smtClean="0"/>
              <a:t>      4. na površinu se izbacuju štetnici i korovi  (rizomi, stoloni)  što izaziva   njihovo uništavanje</a:t>
            </a:r>
          </a:p>
          <a:p>
            <a:r>
              <a:rPr lang="bs-Latn-BA" sz="2400" dirty="0" smtClean="0"/>
              <a:t>          ili trajno oštećenje, a sjeme korova se zaorava na veće dubine gdje nema uslova za klijanje</a:t>
            </a:r>
          </a:p>
          <a:p>
            <a:r>
              <a:rPr lang="bs-Latn-BA" sz="2400" dirty="0" smtClean="0"/>
              <a:t>          i nicanje,</a:t>
            </a:r>
          </a:p>
          <a:p>
            <a:r>
              <a:rPr lang="bs-Latn-BA" sz="2400" dirty="0" smtClean="0"/>
              <a:t>       5. nakuplja se   zimska vlage za sušni period koji slijedi  jer zalihama jesenjih, odnosno, </a:t>
            </a:r>
          </a:p>
          <a:p>
            <a:r>
              <a:rPr lang="bs-Latn-BA" sz="2400" dirty="0" smtClean="0"/>
              <a:t>           zimskih padavina od prethodne jeseni možemo zahvaliti za uspješnu proizvodnju ove </a:t>
            </a:r>
          </a:p>
          <a:p>
            <a:r>
              <a:rPr lang="bs-Latn-BA" sz="2400" dirty="0" smtClean="0"/>
              <a:t>           vegetacione sezone</a:t>
            </a:r>
          </a:p>
          <a:p>
            <a:r>
              <a:rPr lang="bs-Latn-BA" sz="2400" dirty="0" smtClean="0"/>
              <a:t> 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728989" y="5209507"/>
            <a:ext cx="119051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s-Latn-BA" sz="2400" dirty="0" smtClean="0"/>
              <a:t>6. zaoravaju se žetveni ostaci  i počinje proces njihove razgradnje.  </a:t>
            </a:r>
          </a:p>
          <a:p>
            <a:r>
              <a:rPr lang="bs-Latn-BA" sz="2400" dirty="0" smtClean="0"/>
              <a:t>    Ako je  količina organskih ostataka velika ili ako se zaorava kukuruzovina </a:t>
            </a:r>
          </a:p>
          <a:p>
            <a:r>
              <a:rPr lang="bs-Latn-BA" sz="2400" dirty="0" smtClean="0"/>
              <a:t>    poželjno je zaorati i veću ili potpunu količinu azotnih đubriva namijenjenih lanu</a:t>
            </a:r>
          </a:p>
        </p:txBody>
      </p:sp>
      <p:pic>
        <p:nvPicPr>
          <p:cNvPr id="4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s://mw2.google.com/mw-panoramio/photos/medium/201883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048" y="123537"/>
            <a:ext cx="4762500" cy="3571875"/>
          </a:xfrm>
          <a:prstGeom prst="rect">
            <a:avLst/>
          </a:prstGeom>
          <a:noFill/>
        </p:spPr>
      </p:pic>
      <p:pic>
        <p:nvPicPr>
          <p:cNvPr id="100356" name="Picture 4" descr="https://mw2.google.com/mw-panoramio/photos/medium/245926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4774" y="871682"/>
            <a:ext cx="4762500" cy="3571875"/>
          </a:xfrm>
          <a:prstGeom prst="rect">
            <a:avLst/>
          </a:prstGeom>
          <a:noFill/>
        </p:spPr>
      </p:pic>
      <p:pic>
        <p:nvPicPr>
          <p:cNvPr id="100358" name="Picture 6" descr="https://mw2.google.com/mw-panoramio/photos/medium/245927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0630" y="3175289"/>
            <a:ext cx="4762500" cy="35718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588773" y="2918698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i="1" dirty="0" smtClean="0"/>
              <a:t>Drinić</a:t>
            </a:r>
            <a:endParaRPr lang="bs-Latn-BA" i="1" dirty="0"/>
          </a:p>
        </p:txBody>
      </p:sp>
      <p:pic>
        <p:nvPicPr>
          <p:cNvPr id="6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9058" y="163035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Izorana njiva - © Danijela Jovanović/Agromed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373" y="1407646"/>
            <a:ext cx="6019800" cy="3390900"/>
          </a:xfrm>
          <a:prstGeom prst="rect">
            <a:avLst/>
          </a:prstGeom>
          <a:noFill/>
        </p:spPr>
      </p:pic>
      <p:pic>
        <p:nvPicPr>
          <p:cNvPr id="90116" name="Picture 4" descr="Izorana zemlja - © Danijela Jovanović/Agromed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7834" y="3299199"/>
            <a:ext cx="6019800" cy="33909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" y="4858871"/>
            <a:ext cx="5396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i="1" dirty="0" smtClean="0">
                <a:latin typeface="Complex" pitchFamily="2" charset="0"/>
                <a:cs typeface="Complex" pitchFamily="2" charset="0"/>
              </a:rPr>
              <a:t>“nema gazde bez duboke brazde”</a:t>
            </a:r>
            <a:endParaRPr lang="bs-Latn-BA" sz="2400" i="1" dirty="0">
              <a:latin typeface="Complex" pitchFamily="2" charset="0"/>
              <a:cs typeface="Complex" pitchFamily="2" charset="0"/>
            </a:endParaRPr>
          </a:p>
        </p:txBody>
      </p:sp>
      <p:pic>
        <p:nvPicPr>
          <p:cNvPr id="5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sc00522h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ko-oranj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333500"/>
            <a:ext cx="7620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5.googleusercontent.com/-xTNTr0B0Nas/UeQe0HUCu4I/AAAAAAAAABE/sQ-YggV25Js/w677-h508-no/IMG_20130715_1329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2352" y="624260"/>
            <a:ext cx="6448425" cy="4838701"/>
          </a:xfrm>
          <a:prstGeom prst="rect">
            <a:avLst/>
          </a:prstGeom>
          <a:noFill/>
        </p:spPr>
      </p:pic>
      <p:pic>
        <p:nvPicPr>
          <p:cNvPr id="3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10785" y="5355757"/>
            <a:ext cx="315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i="1" dirty="0" smtClean="0"/>
              <a:t>Plitko ljetno zaoravanje strnjišta</a:t>
            </a:r>
            <a:endParaRPr lang="bs-Latn-BA" i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976" y="349624"/>
            <a:ext cx="1028236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Dopunska (predsjetvena) ili površinska obrada zemljišta</a:t>
            </a:r>
          </a:p>
          <a:p>
            <a:endParaRPr lang="bs-Latn-BA" sz="2400" dirty="0" smtClean="0"/>
          </a:p>
          <a:p>
            <a:pPr>
              <a:buFontTx/>
              <a:buChar char="-"/>
            </a:pPr>
            <a:r>
              <a:rPr lang="bs-Latn-BA" sz="2400" dirty="0" smtClean="0"/>
              <a:t> površinskom obradom se  priprema sjetveni sloj  u cilju stvaranja rahlog sloja  sa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dovoljno vlage koji će omogućiti brzo i ujednačeno klijanje i nicanje,</a:t>
            </a:r>
          </a:p>
          <a:p>
            <a:pPr>
              <a:spcAft>
                <a:spcPts val="300"/>
              </a:spcAft>
            </a:pPr>
            <a:r>
              <a:rPr lang="bs-Latn-BA" sz="2400" i="1" dirty="0" smtClean="0"/>
              <a:t> - </a:t>
            </a:r>
            <a:r>
              <a:rPr lang="bs-Latn-BA" sz="2400" dirty="0" smtClean="0"/>
              <a:t>u proljeće, kad dozvole vremenski uslovi potrebno je obaviti drljanje,</a:t>
            </a:r>
          </a:p>
          <a:p>
            <a:pPr>
              <a:buFontTx/>
              <a:buChar char="-"/>
            </a:pPr>
            <a:r>
              <a:rPr lang="bs-Latn-BA" sz="2400" dirty="0" smtClean="0"/>
              <a:t>  vrijeme površinske obrade je usko povezano sa vremenom sjetve lana, 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 a obavlja se  sjetvospremačima ili kombinovanim oruđima,</a:t>
            </a:r>
          </a:p>
          <a:p>
            <a:pPr>
              <a:spcAft>
                <a:spcPts val="300"/>
              </a:spcAft>
              <a:buFontTx/>
              <a:buChar char="-"/>
            </a:pPr>
            <a:r>
              <a:rPr lang="bs-Latn-BA" sz="2400" dirty="0" smtClean="0"/>
              <a:t> dubina predsjetvene je obrade je približno jednaka dubini sjetve </a:t>
            </a:r>
          </a:p>
          <a:p>
            <a:pPr>
              <a:spcAft>
                <a:spcPts val="300"/>
              </a:spcAft>
              <a:buFontTx/>
              <a:buChar char="-"/>
            </a:pPr>
            <a:r>
              <a:rPr lang="bs-Latn-BA" sz="2400" dirty="0" smtClean="0"/>
              <a:t>  sjemenu se treba obezbijediti: </a:t>
            </a:r>
            <a:r>
              <a:rPr lang="bs-Latn-BA" sz="2400" i="1" dirty="0" smtClean="0"/>
              <a:t>“tvrda postelja i mek pokrivač”</a:t>
            </a:r>
          </a:p>
        </p:txBody>
      </p:sp>
      <p:pic>
        <p:nvPicPr>
          <p:cNvPr id="97282" name="Picture 2" descr="http://thumbnails114.imagebam.com/47158/57d89d4715783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7452" y="4139321"/>
            <a:ext cx="3333750" cy="2505076"/>
          </a:xfrm>
          <a:prstGeom prst="rect">
            <a:avLst/>
          </a:prstGeom>
          <a:noFill/>
        </p:spPr>
      </p:pic>
      <p:pic>
        <p:nvPicPr>
          <p:cNvPr id="4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7529" y="519958"/>
            <a:ext cx="81578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POTREBE ZA HRANIVIMA I ĐUBRENJE LANA</a:t>
            </a:r>
          </a:p>
          <a:p>
            <a:endParaRPr lang="bs-Latn-BA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bs-Latn-B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2376" y="1264024"/>
            <a:ext cx="10497670" cy="1120588"/>
          </a:xfrm>
          <a:prstGeom prst="roundRect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bs-Latn-BA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 je usjev koji zahtijeva dovoljno lakopristupačnih hraniva hraniva tokom čitave vegetacije </a:t>
            </a:r>
            <a:endParaRPr lang="bs-Latn-B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917" y="2752165"/>
            <a:ext cx="10434917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 smtClean="0"/>
              <a:t>Razlog:  </a:t>
            </a:r>
          </a:p>
          <a:p>
            <a:pPr>
              <a:spcAft>
                <a:spcPts val="300"/>
              </a:spcAft>
              <a:buFontTx/>
              <a:buChar char="-"/>
            </a:pPr>
            <a:r>
              <a:rPr lang="bs-Latn-BA" sz="2400" dirty="0" smtClean="0"/>
              <a:t> slabo razvijen korjenov sistem male usisne moći</a:t>
            </a:r>
          </a:p>
          <a:p>
            <a:pPr>
              <a:buFontTx/>
              <a:buChar char="-"/>
            </a:pPr>
            <a:r>
              <a:rPr lang="bs-Latn-BA" sz="2400" dirty="0" smtClean="0"/>
              <a:t> kratak period usvajanja hraniva (do cvjetanja izgradi oko 60% ukupne </a:t>
            </a:r>
          </a:p>
          <a:p>
            <a:r>
              <a:rPr lang="bs-Latn-BA" sz="2400" dirty="0" smtClean="0"/>
              <a:t>  suhe materije biljke, tako da mu se trebaju tokom čitave vegetacije   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obezbijediti neophodna lakopristupačna hraniva</a:t>
            </a:r>
          </a:p>
          <a:p>
            <a:r>
              <a:rPr lang="bs-Latn-BA" sz="2400" dirty="0" smtClean="0"/>
              <a:t>- kritičan period nedostatka hraniva je od pupanja do početka cvjetanja </a:t>
            </a:r>
            <a:endParaRPr lang="bs-Latn-BA" sz="2400" dirty="0"/>
          </a:p>
        </p:txBody>
      </p:sp>
      <p:pic>
        <p:nvPicPr>
          <p:cNvPr id="5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5128" y="797859"/>
            <a:ext cx="11482410" cy="5824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bs-Latn-BA" sz="2400" dirty="0" smtClean="0"/>
              <a:t> uobičajeno je đubrenje lana mineralnim đubrivima, a organska đubriva (stajnjak) se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unose pod pretkulturu, </a:t>
            </a:r>
          </a:p>
          <a:p>
            <a:pPr>
              <a:buFontTx/>
              <a:buChar char="-"/>
            </a:pPr>
            <a:r>
              <a:rPr lang="bs-Latn-BA" sz="2400" dirty="0" smtClean="0"/>
              <a:t> azotna đubriva povećavaju bujnost i rast biljke, ali moraju biti u pravilnom 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omjeru sa fosforom i kalijem,</a:t>
            </a:r>
          </a:p>
          <a:p>
            <a:pPr>
              <a:spcAft>
                <a:spcPts val="300"/>
              </a:spcAft>
              <a:buFontTx/>
              <a:buChar char="-"/>
            </a:pPr>
            <a:r>
              <a:rPr lang="bs-Latn-BA" sz="2400" dirty="0" smtClean="0"/>
              <a:t> fosforna đubriva su neophodna za visok prinos i kvalitet, </a:t>
            </a:r>
          </a:p>
          <a:p>
            <a:pPr>
              <a:spcAft>
                <a:spcPts val="300"/>
              </a:spcAft>
              <a:buFontTx/>
              <a:buChar char="-"/>
            </a:pPr>
            <a:r>
              <a:rPr lang="bs-Latn-BA" sz="2400" dirty="0" smtClean="0"/>
              <a:t> kalijeva đubriva povećavaju prinos i smanjuju štetni uticaj suviška azota,</a:t>
            </a:r>
          </a:p>
          <a:p>
            <a:pPr>
              <a:spcAft>
                <a:spcPts val="300"/>
              </a:spcAft>
              <a:buFontTx/>
              <a:buChar char="-"/>
            </a:pPr>
            <a:r>
              <a:rPr lang="bs-Latn-BA" sz="2400" dirty="0" smtClean="0"/>
              <a:t> u periodu od nicanja do cvjetanja lan troši: oko 75% azota, 60% fosfora i  oko 65% kalija,</a:t>
            </a:r>
          </a:p>
          <a:p>
            <a:pPr>
              <a:buFontTx/>
              <a:buChar char="-"/>
            </a:pPr>
            <a:r>
              <a:rPr lang="bs-Latn-BA" sz="2400" dirty="0" smtClean="0"/>
              <a:t> količina mineralnog đubriva kojim treba đubriti lan zavisi u prvom redu od</a:t>
            </a:r>
          </a:p>
          <a:p>
            <a:r>
              <a:rPr lang="bs-Latn-BA" sz="2400" dirty="0" smtClean="0"/>
              <a:t>  plodnosti zemljišta (tj. pedološke analize zemljišta) a okvirna količina đubriva je </a:t>
            </a:r>
          </a:p>
          <a:p>
            <a:r>
              <a:rPr lang="bs-Latn-BA" sz="2400" dirty="0" smtClean="0"/>
              <a:t>  40 - 60 kg azota</a:t>
            </a:r>
          </a:p>
          <a:p>
            <a:r>
              <a:rPr lang="bs-Latn-BA" sz="2400" dirty="0" smtClean="0"/>
              <a:t>  60 - 90 kg fosfora i</a:t>
            </a:r>
          </a:p>
          <a:p>
            <a:r>
              <a:rPr lang="bs-Latn-BA" sz="2400" dirty="0" smtClean="0"/>
              <a:t>  60 -120 kg kalija po hektaru </a:t>
            </a:r>
          </a:p>
          <a:p>
            <a:r>
              <a:rPr lang="bs-Latn-BA" sz="2400" dirty="0" smtClean="0"/>
              <a:t>  </a:t>
            </a:r>
          </a:p>
          <a:p>
            <a:endParaRPr lang="bs-Latn-BA" sz="2400" dirty="0" smtClean="0"/>
          </a:p>
          <a:p>
            <a:r>
              <a:rPr lang="bs-Latn-BA" sz="2400" dirty="0" smtClean="0"/>
              <a:t>  </a:t>
            </a:r>
            <a:endParaRPr lang="bs-Latn-BA" sz="2400" dirty="0"/>
          </a:p>
        </p:txBody>
      </p:sp>
      <p:pic>
        <p:nvPicPr>
          <p:cNvPr id="3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059" y="609600"/>
            <a:ext cx="9914509" cy="345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400" dirty="0" smtClean="0"/>
              <a:t>Način unošenja mineralnih đubriva:</a:t>
            </a:r>
          </a:p>
          <a:p>
            <a:pPr>
              <a:buFontTx/>
              <a:buChar char="-"/>
            </a:pPr>
            <a:r>
              <a:rPr lang="bs-Latn-BA" sz="2400" dirty="0" smtClean="0"/>
              <a:t>1/2 fosfornih i kalijevih i 1/3 azotnih đubriva se daju sa oranjem “pod brazdu”</a:t>
            </a:r>
          </a:p>
          <a:p>
            <a:pPr>
              <a:buFontTx/>
              <a:buChar char="-"/>
            </a:pPr>
            <a:r>
              <a:rPr lang="bs-Latn-BA" sz="2400" dirty="0" smtClean="0"/>
              <a:t> preostala 1/2 fosfornih i kalijevih i 1/3 azotnih  unose se sa predsjetvenom 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obradom, </a:t>
            </a:r>
          </a:p>
          <a:p>
            <a:pPr>
              <a:buFontTx/>
              <a:buChar char="-"/>
            </a:pPr>
            <a:r>
              <a:rPr lang="bs-Latn-BA" sz="2400" dirty="0" smtClean="0"/>
              <a:t>1/3 azotnih đubriva se koristi za prihranjivanje</a:t>
            </a:r>
          </a:p>
          <a:p>
            <a:pPr>
              <a:buFontTx/>
              <a:buChar char="-"/>
            </a:pPr>
            <a:r>
              <a:rPr lang="bs-Latn-BA" sz="2400" dirty="0" smtClean="0"/>
              <a:t> prihranjivanje treba obaviti 25-30 dana nakon nicanja  tj. u fazi sporog rasta</a:t>
            </a:r>
          </a:p>
          <a:p>
            <a:pPr>
              <a:buFontTx/>
              <a:buChar char="-"/>
            </a:pPr>
            <a:r>
              <a:rPr lang="bs-Latn-BA" sz="2400" dirty="0" smtClean="0"/>
              <a:t> mikroelementi kao što su bor, mangan, cink pozitivno djeluju na prinos i </a:t>
            </a:r>
          </a:p>
          <a:p>
            <a:r>
              <a:rPr lang="bs-Latn-BA" sz="2400" dirty="0" smtClean="0"/>
              <a:t>  kvalitet  lana i poželjno je i ove elemente dodavati usjevu lana</a:t>
            </a:r>
          </a:p>
          <a:p>
            <a:endParaRPr lang="bs-Latn-BA" sz="2400" dirty="0"/>
          </a:p>
        </p:txBody>
      </p:sp>
      <p:pic>
        <p:nvPicPr>
          <p:cNvPr id="91138" name="Picture 2" descr="https://i1.wp.com/www.orozpharm.hr/wp-content/uploads/2015/03/gnojiva-79484-1208_L.jpg?resize=459%2C3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00329" y="4172724"/>
            <a:ext cx="3224120" cy="2416335"/>
          </a:xfrm>
          <a:prstGeom prst="rect">
            <a:avLst/>
          </a:prstGeom>
          <a:noFill/>
        </p:spPr>
      </p:pic>
      <p:pic>
        <p:nvPicPr>
          <p:cNvPr id="4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3035" y="645459"/>
            <a:ext cx="2411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SJETVA LANA</a:t>
            </a:r>
            <a:endParaRPr lang="bs-Latn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88893" y="1281953"/>
            <a:ext cx="7593107" cy="582706"/>
          </a:xfrm>
          <a:prstGeom prst="roundRect">
            <a:avLst/>
          </a:prstGeom>
          <a:solidFill>
            <a:srgbClr val="CCFFCC"/>
          </a:solidFill>
          <a:ln cmpd="sng">
            <a:gradFill flip="none" rotWithShape="1">
              <a:gsLst>
                <a:gs pos="0">
                  <a:schemeClr val="bg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bs-Latn-BA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sjetvu se </a:t>
            </a:r>
            <a:r>
              <a:rPr lang="bs-Latn-BA" sz="2800" dirty="0" smtClean="0">
                <a:ln cmpd="sng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treba</a:t>
            </a:r>
            <a:r>
              <a:rPr lang="bs-Latn-BA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koristiti </a:t>
            </a:r>
            <a:r>
              <a:rPr lang="bs-Latn-BA" sz="2800" dirty="0" smtClean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deklarisano</a:t>
            </a:r>
            <a:r>
              <a:rPr lang="bs-Latn-BA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sjeme lana</a:t>
            </a:r>
            <a:endParaRPr lang="bs-Latn-B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552" y="2142564"/>
            <a:ext cx="10157268" cy="2385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400" dirty="0" smtClean="0"/>
              <a:t>- deklaracija uz sjemenski materijal je garancija da je sjeme zdravo, garantovane 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klijavosti i čistoće,</a:t>
            </a:r>
          </a:p>
          <a:p>
            <a:pPr>
              <a:buFontTx/>
              <a:buChar char="-"/>
            </a:pPr>
            <a:r>
              <a:rPr lang="bs-Latn-BA" sz="2400" dirty="0" smtClean="0"/>
              <a:t> za sjetvu je bolje koristiti starije sjeme (dvogodišnje) nego sjeme iz prethodne 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godine,</a:t>
            </a:r>
          </a:p>
          <a:p>
            <a:pPr>
              <a:buFontTx/>
              <a:buChar char="-"/>
            </a:pPr>
            <a:r>
              <a:rPr lang="bs-Latn-BA" sz="2400" dirty="0" smtClean="0"/>
              <a:t> sjeme za sjetvu treba biti glatko, sjajno, “masno” kada </a:t>
            </a:r>
          </a:p>
          <a:p>
            <a:r>
              <a:rPr lang="bs-Latn-BA" sz="2400" dirty="0" smtClean="0"/>
              <a:t>  se protrlja među prstima, bez primjesa i lomljenih zrna</a:t>
            </a:r>
            <a:endParaRPr lang="bs-Latn-BA" sz="2400" dirty="0"/>
          </a:p>
        </p:txBody>
      </p:sp>
      <p:pic>
        <p:nvPicPr>
          <p:cNvPr id="92162" name="Picture 2" descr="Image result for flax seed puri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86343" y="3639312"/>
            <a:ext cx="2823972" cy="2823972"/>
          </a:xfrm>
          <a:prstGeom prst="rect">
            <a:avLst/>
          </a:prstGeom>
          <a:noFill/>
        </p:spPr>
      </p:pic>
      <p:pic>
        <p:nvPicPr>
          <p:cNvPr id="7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  <p:pic>
        <p:nvPicPr>
          <p:cNvPr id="26626" name="Picture 2" descr="number_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4865" y="4701309"/>
            <a:ext cx="1616363" cy="1616363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 rot="10800000" flipV="1">
            <a:off x="3925456" y="4590473"/>
            <a:ext cx="1856509" cy="18380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79273" y="4544292"/>
            <a:ext cx="1893454" cy="18749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0282" y="770965"/>
            <a:ext cx="2257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Vrijeme sjetve</a:t>
            </a:r>
            <a:endParaRPr lang="bs-Latn-B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625" y="1568818"/>
            <a:ext cx="1175565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bs-Latn-BA" sz="2400" dirty="0" smtClean="0"/>
              <a:t> u našim područjima lan se sije kao jara kultura, </a:t>
            </a:r>
          </a:p>
          <a:p>
            <a:pPr>
              <a:buFontTx/>
              <a:buChar char="-"/>
            </a:pPr>
            <a:r>
              <a:rPr lang="bs-Latn-BA" sz="2400" dirty="0" smtClean="0"/>
              <a:t> optimalno vrijeme sjetve je kad se zemljište na dubini od oko 5 cm zagrije na oko  5°C</a:t>
            </a:r>
          </a:p>
          <a:p>
            <a:pPr>
              <a:buFontTx/>
              <a:buChar char="-"/>
            </a:pPr>
            <a:r>
              <a:rPr lang="bs-Latn-BA" sz="2400" dirty="0" smtClean="0"/>
              <a:t> u našim uslovima to je period od početka do druge polovine aprila</a:t>
            </a:r>
          </a:p>
          <a:p>
            <a:pPr>
              <a:buFontTx/>
              <a:buChar char="-"/>
            </a:pPr>
            <a:r>
              <a:rPr lang="bs-Latn-BA" sz="2400" dirty="0" smtClean="0"/>
              <a:t> ranija sjetva je povoljna jer lan koristi zimsku vlagu,  manje su posljedice suše, </a:t>
            </a:r>
          </a:p>
          <a:p>
            <a:r>
              <a:rPr lang="bs-Latn-BA" sz="2400" dirty="0" smtClean="0"/>
              <a:t>  manji napad štetnika (buhača) i bolesti ali nosi </a:t>
            </a:r>
            <a:r>
              <a:rPr lang="bs-Latn-B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rizik</a:t>
            </a:r>
            <a:r>
              <a:rPr lang="bs-Latn-BA" sz="2400" dirty="0" smtClean="0"/>
              <a:t> od iznenadnih kasnih proljetnih mrazeva</a:t>
            </a:r>
          </a:p>
          <a:p>
            <a:endParaRPr lang="bs-Latn-BA" sz="2400" dirty="0" smtClean="0"/>
          </a:p>
          <a:p>
            <a:pPr>
              <a:buFontTx/>
              <a:buChar char="-"/>
            </a:pPr>
            <a:endParaRPr lang="bs-Latn-BA" sz="2400" dirty="0"/>
          </a:p>
        </p:txBody>
      </p:sp>
      <p:pic>
        <p:nvPicPr>
          <p:cNvPr id="95234" name="Picture 2" descr="Termometar za zemlj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12349" y="17418"/>
            <a:ext cx="2331720" cy="2071117"/>
          </a:xfrm>
          <a:prstGeom prst="rect">
            <a:avLst/>
          </a:prstGeom>
          <a:noFill/>
        </p:spPr>
      </p:pic>
      <p:pic>
        <p:nvPicPr>
          <p:cNvPr id="95236" name="Picture 4" descr="http://www.rovex-grejanje.com/proizvodi/402/termometar-za-zemlju-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44711" y="3877056"/>
            <a:ext cx="2798064" cy="2798064"/>
          </a:xfrm>
          <a:prstGeom prst="rect">
            <a:avLst/>
          </a:prstGeom>
          <a:noFill/>
        </p:spPr>
      </p:pic>
      <p:pic>
        <p:nvPicPr>
          <p:cNvPr id="6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AutoShape 2" descr="Image result for ribn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s-Latn-BA"/>
          </a:p>
        </p:txBody>
      </p:sp>
      <p:pic>
        <p:nvPicPr>
          <p:cNvPr id="101380" name="Picture 4" descr="Image result for ribni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829" y="212436"/>
            <a:ext cx="3913843" cy="2935382"/>
          </a:xfrm>
          <a:prstGeom prst="rect">
            <a:avLst/>
          </a:prstGeom>
          <a:noFill/>
        </p:spPr>
      </p:pic>
      <p:pic>
        <p:nvPicPr>
          <p:cNvPr id="101382" name="Picture 6" descr="http://www.telefonski-imenik.com/ribnik/img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9211" y="2299048"/>
            <a:ext cx="4351771" cy="2898428"/>
          </a:xfrm>
          <a:prstGeom prst="rect">
            <a:avLst/>
          </a:prstGeom>
          <a:noFill/>
        </p:spPr>
      </p:pic>
      <p:pic>
        <p:nvPicPr>
          <p:cNvPr id="101384" name="Picture 8" descr="http://www.telefonski-imenik.com/ribnik/img04.jpg"/>
          <p:cNvPicPr>
            <a:picLocks noChangeAspect="1" noChangeArrowheads="1"/>
          </p:cNvPicPr>
          <p:nvPr/>
        </p:nvPicPr>
        <p:blipFill>
          <a:blip r:embed="rId4"/>
          <a:srcRect t="31304" r="49814" b="36485"/>
          <a:stretch>
            <a:fillRect/>
          </a:stretch>
        </p:blipFill>
        <p:spPr bwMode="auto">
          <a:xfrm>
            <a:off x="7161311" y="3402817"/>
            <a:ext cx="4384144" cy="309958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87860" y="3121897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i="1" dirty="0" smtClean="0"/>
              <a:t>Ribnik</a:t>
            </a:r>
            <a:endParaRPr lang="bs-Latn-BA" i="1" dirty="0"/>
          </a:p>
        </p:txBody>
      </p:sp>
      <p:pic>
        <p:nvPicPr>
          <p:cNvPr id="7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9058" y="163035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2706" y="627529"/>
            <a:ext cx="3969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Količina sjemena za sjetvu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4471" y="1407458"/>
            <a:ext cx="10010754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  <a:buFontTx/>
              <a:buChar char="-"/>
            </a:pPr>
            <a:r>
              <a:rPr lang="bs-Latn-BA" sz="2400" dirty="0" smtClean="0"/>
              <a:t> norma sjetve uljanog i predivog lana se razlikuju, </a:t>
            </a:r>
          </a:p>
          <a:p>
            <a:pPr>
              <a:buFontTx/>
              <a:buChar char="-"/>
            </a:pPr>
            <a:r>
              <a:rPr lang="bs-Latn-BA" sz="2400" dirty="0" smtClean="0"/>
              <a:t> uljani lan se sije rjeđe da bi se biljci omogućio prostor za grananje i formiranje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većeg broja čahura, odnosno veći prinos,</a:t>
            </a:r>
          </a:p>
          <a:p>
            <a:pPr>
              <a:spcAft>
                <a:spcPts val="300"/>
              </a:spcAft>
              <a:buFontTx/>
              <a:buChar char="-"/>
            </a:pPr>
            <a:r>
              <a:rPr lang="bs-Latn-BA" sz="2400" dirty="0" smtClean="0"/>
              <a:t> norma sjetve uljanog lana je oko 80 kg/ha,</a:t>
            </a:r>
          </a:p>
          <a:p>
            <a:pPr>
              <a:buFontTx/>
              <a:buChar char="-"/>
            </a:pPr>
            <a:r>
              <a:rPr lang="bs-Latn-BA" sz="2400" dirty="0" smtClean="0"/>
              <a:t> sije se na dubinu od oko 2-3 cm, na laganijim tlima dublje, a na vlažnijim 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i težim pliće, </a:t>
            </a:r>
          </a:p>
          <a:p>
            <a:pPr>
              <a:buFontTx/>
              <a:buChar char="-"/>
            </a:pPr>
            <a:r>
              <a:rPr lang="bs-Latn-BA" sz="2400" dirty="0" smtClean="0"/>
              <a:t> razmak sjetve je od 15 do 25 cm</a:t>
            </a:r>
            <a:endParaRPr lang="bs-Latn-BA" sz="2400" dirty="0"/>
          </a:p>
        </p:txBody>
      </p:sp>
      <p:pic>
        <p:nvPicPr>
          <p:cNvPr id="4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953" y="600635"/>
            <a:ext cx="3252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NJEGA USJEVA LANA</a:t>
            </a:r>
            <a:endParaRPr lang="bs-Latn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764" y="1416424"/>
            <a:ext cx="11295530" cy="318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bs-Latn-BA" sz="2400" dirty="0" smtClean="0"/>
              <a:t> tokom vegetacije biljci  trebamo obezbijediti  što bolje uslove za neometan rast i razvoj  i  </a:t>
            </a:r>
          </a:p>
          <a:p>
            <a:pPr>
              <a:spcAft>
                <a:spcPts val="500"/>
              </a:spcAft>
            </a:pPr>
            <a:r>
              <a:rPr lang="bs-Latn-BA" sz="2400" dirty="0" smtClean="0"/>
              <a:t>  sve radne operacije koje se provode u tu svrhu zovu se </a:t>
            </a:r>
            <a:r>
              <a:rPr lang="bs-Latn-B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mjere njege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Mjerama njege trebamo:</a:t>
            </a:r>
          </a:p>
          <a:p>
            <a:pPr>
              <a:buFontTx/>
              <a:buChar char="-"/>
            </a:pPr>
            <a:r>
              <a:rPr lang="bs-Latn-BA" sz="2400" dirty="0" smtClean="0"/>
              <a:t> djelovanje negativnih faktora (klima, zemljište, korovi, štetočine, bolesti 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   svesti na najmanju mjeru, </a:t>
            </a:r>
          </a:p>
          <a:p>
            <a:pPr>
              <a:buFontTx/>
              <a:buChar char="-"/>
            </a:pPr>
            <a:r>
              <a:rPr lang="bs-Latn-BA" sz="2400" dirty="0" smtClean="0"/>
              <a:t> vegetacijske faktore pokušati dovesti u najbolji međusobni odnos i</a:t>
            </a:r>
          </a:p>
          <a:p>
            <a:r>
              <a:rPr lang="bs-Latn-BA" sz="2400" dirty="0" smtClean="0"/>
              <a:t>   obezbijediti njihovo najbolje djelovanje (voda, svjetlost) </a:t>
            </a:r>
          </a:p>
          <a:p>
            <a:endParaRPr lang="bs-Latn-BA" sz="2400" dirty="0" smtClean="0"/>
          </a:p>
        </p:txBody>
      </p:sp>
      <p:pic>
        <p:nvPicPr>
          <p:cNvPr id="4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5082" y="654423"/>
            <a:ext cx="2688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Mjere njege lana</a:t>
            </a:r>
            <a:endParaRPr lang="bs-Latn-BA" sz="2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043" y="1443308"/>
            <a:ext cx="9690538" cy="2882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spcAft>
                <a:spcPts val="400"/>
              </a:spcAft>
              <a:buAutoNum type="arabicPeriod"/>
            </a:pPr>
            <a:r>
              <a:rPr lang="bs-Latn-BA" sz="2400" dirty="0" smtClean="0"/>
              <a:t>Razbijanje pokorice nakon nicanja usjeva (po potrebi laganim drljačama)</a:t>
            </a:r>
          </a:p>
          <a:p>
            <a:pPr marL="514350" indent="-514350">
              <a:spcAft>
                <a:spcPts val="400"/>
              </a:spcAft>
              <a:buAutoNum type="arabicPeriod"/>
            </a:pPr>
            <a:r>
              <a:rPr lang="bs-Latn-BA" sz="2400" dirty="0" smtClean="0"/>
              <a:t>Korektura sklopa (prorjeđivanje ili nadosijavanje)</a:t>
            </a:r>
          </a:p>
          <a:p>
            <a:pPr>
              <a:spcAft>
                <a:spcPts val="400"/>
              </a:spcAft>
            </a:pPr>
            <a:r>
              <a:rPr lang="bs-Latn-BA" sz="2400" dirty="0" smtClean="0"/>
              <a:t>3.   Prihranjivanje (generalno za jare kulture manjeg značaja nego za ozime)</a:t>
            </a:r>
          </a:p>
          <a:p>
            <a:pPr marL="514350" indent="-514350">
              <a:spcAft>
                <a:spcPts val="400"/>
              </a:spcAft>
              <a:buAutoNum type="arabicPeriod" startAt="4"/>
            </a:pPr>
            <a:r>
              <a:rPr lang="bs-Latn-BA" sz="2400" dirty="0" smtClean="0"/>
              <a:t>Navodnjavanje (ekonomičnije kod jarih nego kod ozimih usjeva)</a:t>
            </a:r>
          </a:p>
          <a:p>
            <a:pPr marL="514350" indent="-514350">
              <a:buAutoNum type="arabicPeriod" startAt="4"/>
            </a:pPr>
            <a:r>
              <a:rPr lang="bs-Latn-BA" sz="2400" dirty="0" smtClean="0"/>
              <a:t>Zaštita od korova, bolesti i štetočina</a:t>
            </a:r>
          </a:p>
          <a:p>
            <a:pPr marL="514350" indent="-514350">
              <a:buAutoNum type="arabicPeriod" startAt="4"/>
            </a:pPr>
            <a:endParaRPr lang="bs-Latn-BA" sz="2400" dirty="0" smtClean="0"/>
          </a:p>
          <a:p>
            <a:endParaRPr lang="bs-Latn-BA" sz="2400" dirty="0"/>
          </a:p>
        </p:txBody>
      </p:sp>
      <p:pic>
        <p:nvPicPr>
          <p:cNvPr id="4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083" y="581817"/>
            <a:ext cx="9651617" cy="1990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00"/>
              </a:spcAft>
            </a:pPr>
            <a:r>
              <a:rPr lang="bs-Latn-BA" sz="2400" dirty="0" smtClean="0"/>
              <a:t>1. Razbijanje pokorice nakon nicanja usjeva</a:t>
            </a:r>
          </a:p>
          <a:p>
            <a:pPr>
              <a:buFontTx/>
              <a:buChar char="-"/>
            </a:pPr>
            <a:r>
              <a:rPr lang="bs-Latn-BA" sz="2400" dirty="0" smtClean="0"/>
              <a:t> ponik lana se pojavljuje 4-6 dana nakon sjetve </a:t>
            </a:r>
          </a:p>
          <a:p>
            <a:pPr>
              <a:buFontTx/>
              <a:buChar char="-"/>
            </a:pPr>
            <a:r>
              <a:rPr lang="bs-Latn-BA" sz="2400" dirty="0" smtClean="0"/>
              <a:t> ukoliko se prije nicanja zbog jakih kiša stvori čvrsta pokorica poželjno njeno</a:t>
            </a:r>
          </a:p>
          <a:p>
            <a:r>
              <a:rPr lang="bs-Latn-BA" sz="2400" dirty="0" smtClean="0"/>
              <a:t>  razbijanje da se omogući brže i ujednačenije nicanje</a:t>
            </a:r>
          </a:p>
          <a:p>
            <a:r>
              <a:rPr lang="bs-Latn-BA" sz="2400" dirty="0" smtClean="0"/>
              <a:t>    </a:t>
            </a:r>
            <a:endParaRPr lang="bs-Latn-BA" sz="2400" dirty="0"/>
          </a:p>
        </p:txBody>
      </p:sp>
      <p:pic>
        <p:nvPicPr>
          <p:cNvPr id="98306" name="Picture 2" descr="http://www.poljosfera.rs/wp-content/uploads/2017/05/pokoric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266" y="3147535"/>
            <a:ext cx="3806826" cy="2855120"/>
          </a:xfrm>
          <a:prstGeom prst="rect">
            <a:avLst/>
          </a:prstGeom>
          <a:noFill/>
        </p:spPr>
      </p:pic>
      <p:pic>
        <p:nvPicPr>
          <p:cNvPr id="98308" name="Picture 4" descr="http://www.poljosfera.rs/wp-content/uploads/2017/05/Sl.-4-Rotaciona-motika-pogled-sa-bo%C4%8Dne-stra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0219" y="2809905"/>
            <a:ext cx="4258235" cy="3193676"/>
          </a:xfrm>
          <a:prstGeom prst="rect">
            <a:avLst/>
          </a:prstGeom>
          <a:noFill/>
        </p:spPr>
      </p:pic>
      <p:pic>
        <p:nvPicPr>
          <p:cNvPr id="5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www.gospodarski.hr/Multimedia/Pictures/2016/Zastita/Vilina_kosa_2.jpg"/>
          <p:cNvPicPr>
            <a:picLocks noChangeAspect="1" noChangeArrowheads="1"/>
          </p:cNvPicPr>
          <p:nvPr/>
        </p:nvPicPr>
        <p:blipFill>
          <a:blip r:embed="rId2"/>
          <a:srcRect t="16559" b="66054"/>
          <a:stretch>
            <a:fillRect/>
          </a:stretch>
        </p:blipFill>
        <p:spPr bwMode="auto">
          <a:xfrm>
            <a:off x="8104970" y="0"/>
            <a:ext cx="3000000" cy="235764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94269" y="449886"/>
            <a:ext cx="1094983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400"/>
              </a:spcAft>
            </a:pPr>
            <a:r>
              <a:rPr lang="bs-Latn-BA" sz="2400" dirty="0" smtClean="0"/>
              <a:t>2. Korektura sklopa (prorjeđivanje ili nadosijavanje)</a:t>
            </a:r>
          </a:p>
          <a:p>
            <a:pPr marL="514350" indent="-514350">
              <a:spcAft>
                <a:spcPts val="400"/>
              </a:spcAft>
            </a:pPr>
            <a:r>
              <a:rPr lang="bs-Latn-BA" sz="2400" dirty="0" smtClean="0"/>
              <a:t>    u slučaju lošeg nicanja poželjno je nadosijavanje  </a:t>
            </a:r>
          </a:p>
          <a:p>
            <a:pPr marL="514350" indent="-514350">
              <a:spcAft>
                <a:spcPts val="400"/>
              </a:spcAft>
            </a:pPr>
            <a:r>
              <a:rPr lang="bs-Latn-BA" sz="2400" dirty="0" smtClean="0"/>
              <a:t>    u što kraćem vremenskom roku da bi se usjev kroz </a:t>
            </a:r>
          </a:p>
          <a:p>
            <a:pPr marL="514350" indent="-514350">
              <a:spcAft>
                <a:spcPts val="400"/>
              </a:spcAft>
            </a:pPr>
            <a:r>
              <a:rPr lang="bs-Latn-BA" sz="2400" dirty="0" smtClean="0"/>
              <a:t>    vegetaciju izjednačio (“sustigao”)</a:t>
            </a:r>
          </a:p>
          <a:p>
            <a:pPr marL="514350" indent="-514350">
              <a:spcAft>
                <a:spcPts val="400"/>
              </a:spcAft>
            </a:pPr>
            <a:r>
              <a:rPr lang="bs-Latn-BA" sz="2400" dirty="0" smtClean="0"/>
              <a:t>3. Prihranjivanje se primjenjuje u zavisnosti od stanja usjeva, </a:t>
            </a:r>
          </a:p>
          <a:p>
            <a:pPr marL="514350" indent="-514350">
              <a:spcAft>
                <a:spcPts val="400"/>
              </a:spcAft>
            </a:pPr>
            <a:r>
              <a:rPr lang="bs-Latn-BA" sz="2400" dirty="0" smtClean="0"/>
              <a:t>    - koristi se nitratni oblik azota (KAN) jer je brže njegovo usvajanje</a:t>
            </a:r>
          </a:p>
          <a:p>
            <a:pPr marL="514350" indent="-514350">
              <a:spcAft>
                <a:spcPts val="400"/>
              </a:spcAft>
            </a:pPr>
            <a:r>
              <a:rPr lang="bs-Latn-BA" sz="2400" dirty="0" smtClean="0"/>
              <a:t>    - lan bi se trebao prihraniti najkasnije do  mjesec dana po nicanju  (faza sporog rasta)</a:t>
            </a:r>
          </a:p>
          <a:p>
            <a:pPr marL="514350" indent="-514350">
              <a:spcAft>
                <a:spcPts val="400"/>
              </a:spcAft>
            </a:pPr>
            <a:r>
              <a:rPr lang="bs-Latn-BA" sz="2400" dirty="0" smtClean="0"/>
              <a:t>4. Navodnjavanje  se primjenjuje u slučaju nedostatka vlage</a:t>
            </a:r>
          </a:p>
          <a:p>
            <a:pPr marL="514350" indent="-514350">
              <a:spcAft>
                <a:spcPts val="400"/>
              </a:spcAft>
            </a:pPr>
            <a:r>
              <a:rPr lang="bs-Latn-BA" sz="2400" dirty="0" smtClean="0"/>
              <a:t>     - najefikasnije je navodnjavanje od faze intenzivnog porasta do faze cvjetanja lana</a:t>
            </a:r>
          </a:p>
          <a:p>
            <a:pPr marL="514350" indent="-514350">
              <a:spcAft>
                <a:spcPts val="400"/>
              </a:spcAft>
            </a:pPr>
            <a:r>
              <a:rPr lang="bs-Latn-BA" sz="2400" dirty="0" smtClean="0"/>
              <a:t>     - potrebno je navodnjavati 1-2 puta </a:t>
            </a:r>
          </a:p>
          <a:p>
            <a:pPr marL="514350" indent="-514350">
              <a:spcAft>
                <a:spcPts val="400"/>
              </a:spcAft>
            </a:pPr>
            <a:r>
              <a:rPr lang="bs-Latn-BA" sz="2400" dirty="0" smtClean="0"/>
              <a:t>     - ne smije se navodnjavati na sunčanom vremenu i pri visokim temperaturama</a:t>
            </a:r>
          </a:p>
          <a:p>
            <a:pPr marL="514350" indent="-514350">
              <a:spcAft>
                <a:spcPts val="400"/>
              </a:spcAft>
            </a:pPr>
            <a:endParaRPr lang="bs-Latn-BA" sz="2400" dirty="0" smtClean="0"/>
          </a:p>
          <a:p>
            <a:pPr marL="514350" indent="-514350">
              <a:spcAft>
                <a:spcPts val="400"/>
              </a:spcAft>
            </a:pPr>
            <a:r>
              <a:rPr lang="bs-Latn-BA" sz="2400" dirty="0" smtClean="0"/>
              <a:t>  </a:t>
            </a:r>
          </a:p>
        </p:txBody>
      </p:sp>
      <p:pic>
        <p:nvPicPr>
          <p:cNvPr id="4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4379" y="554922"/>
            <a:ext cx="9665338" cy="28315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spcAft>
                <a:spcPts val="400"/>
              </a:spcAft>
              <a:buAutoNum type="arabicPeriod" startAt="4"/>
            </a:pPr>
            <a:r>
              <a:rPr lang="bs-Latn-BA" sz="2400" dirty="0" smtClean="0"/>
              <a:t>Zaštita od korova</a:t>
            </a:r>
          </a:p>
          <a:p>
            <a:pPr marL="514350" indent="-514350">
              <a:spcAft>
                <a:spcPts val="400"/>
              </a:spcAft>
            </a:pPr>
            <a:r>
              <a:rPr lang="bs-Latn-BA" sz="2400" dirty="0" smtClean="0"/>
              <a:t>      - korovi u lanu smanjuju njegov prinos i tehnološku vrijednost, </a:t>
            </a:r>
          </a:p>
          <a:p>
            <a:pPr marL="514350" indent="-514350"/>
            <a:r>
              <a:rPr lang="bs-Latn-BA" sz="2400" dirty="0" smtClean="0"/>
              <a:t>      - sastav korovske vegetacije u lanu zavisi od nekoliko faktora: </a:t>
            </a:r>
          </a:p>
          <a:p>
            <a:pPr marL="514350" indent="-514350"/>
            <a:r>
              <a:rPr lang="bs-Latn-BA" sz="2400" dirty="0" smtClean="0"/>
              <a:t>        (predusjev, da li se u predusjevu primjenjivao dovoljno zgorjeli stajnjak, </a:t>
            </a:r>
          </a:p>
          <a:p>
            <a:pPr marL="514350" indent="-514350">
              <a:spcAft>
                <a:spcPts val="400"/>
              </a:spcAft>
            </a:pPr>
            <a:r>
              <a:rPr lang="bs-Latn-BA" sz="2400" dirty="0" smtClean="0"/>
              <a:t>          da li je obavljeno jesenje oranje, kad se lan sije...),</a:t>
            </a:r>
          </a:p>
          <a:p>
            <a:pPr marL="514350" indent="-514350"/>
            <a:r>
              <a:rPr lang="bs-Latn-BA" sz="2400" dirty="0" smtClean="0"/>
              <a:t>      - ako se lan sije u ranijem proljetnom roku više se pojavljuju rane </a:t>
            </a:r>
          </a:p>
          <a:p>
            <a:pPr marL="514350" indent="-514350"/>
            <a:r>
              <a:rPr lang="bs-Latn-BA" sz="2400" dirty="0" smtClean="0"/>
              <a:t>        proljetne vrste korova, a u kasnijem roku se javljaju toploljubiviji korovi</a:t>
            </a:r>
          </a:p>
        </p:txBody>
      </p:sp>
      <p:pic>
        <p:nvPicPr>
          <p:cNvPr id="3" name="Picture 2" descr="Linum usitatissimum L."/>
          <p:cNvPicPr>
            <a:picLocks noChangeAspect="1" noChangeArrowheads="1"/>
          </p:cNvPicPr>
          <p:nvPr/>
        </p:nvPicPr>
        <p:blipFill>
          <a:blip r:embed="rId2"/>
          <a:srcRect b="8659"/>
          <a:stretch>
            <a:fillRect/>
          </a:stretch>
        </p:blipFill>
        <p:spPr bwMode="auto">
          <a:xfrm>
            <a:off x="9531028" y="3290168"/>
            <a:ext cx="2522427" cy="3283078"/>
          </a:xfrm>
          <a:prstGeom prst="rect">
            <a:avLst/>
          </a:prstGeom>
          <a:noFill/>
        </p:spPr>
      </p:pic>
      <p:pic>
        <p:nvPicPr>
          <p:cNvPr id="4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Image result for mrtva kopriva"/>
          <p:cNvPicPr>
            <a:picLocks noChangeAspect="1" noChangeArrowheads="1"/>
          </p:cNvPicPr>
          <p:nvPr/>
        </p:nvPicPr>
        <p:blipFill>
          <a:blip r:embed="rId2"/>
          <a:srcRect l="13305"/>
          <a:stretch>
            <a:fillRect/>
          </a:stretch>
        </p:blipFill>
        <p:spPr bwMode="auto">
          <a:xfrm>
            <a:off x="2510117" y="1979241"/>
            <a:ext cx="1810870" cy="1717674"/>
          </a:xfrm>
          <a:prstGeom prst="rect">
            <a:avLst/>
          </a:prstGeom>
          <a:noFill/>
        </p:spPr>
      </p:pic>
      <p:pic>
        <p:nvPicPr>
          <p:cNvPr id="103432" name="Picture 8" descr="Image result for anthemis arven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6705" y="2014568"/>
            <a:ext cx="2237999" cy="1690155"/>
          </a:xfrm>
          <a:prstGeom prst="rect">
            <a:avLst/>
          </a:prstGeom>
          <a:noFill/>
        </p:spPr>
      </p:pic>
      <p:pic>
        <p:nvPicPr>
          <p:cNvPr id="103434" name="Picture 10" descr="Image result for kamilic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75457" y="2043953"/>
            <a:ext cx="2462632" cy="1641755"/>
          </a:xfrm>
          <a:prstGeom prst="rect">
            <a:avLst/>
          </a:prstGeom>
          <a:noFill/>
        </p:spPr>
      </p:pic>
      <p:pic>
        <p:nvPicPr>
          <p:cNvPr id="103436" name="Picture 12" descr="Related image"/>
          <p:cNvPicPr>
            <a:picLocks noChangeAspect="1" noChangeArrowheads="1"/>
          </p:cNvPicPr>
          <p:nvPr/>
        </p:nvPicPr>
        <p:blipFill>
          <a:blip r:embed="rId5"/>
          <a:srcRect t="16696"/>
          <a:stretch>
            <a:fillRect/>
          </a:stretch>
        </p:blipFill>
        <p:spPr bwMode="auto">
          <a:xfrm>
            <a:off x="558988" y="4769224"/>
            <a:ext cx="1883752" cy="1565555"/>
          </a:xfrm>
          <a:prstGeom prst="rect">
            <a:avLst/>
          </a:prstGeom>
          <a:noFill/>
        </p:spPr>
      </p:pic>
      <p:pic>
        <p:nvPicPr>
          <p:cNvPr id="103438" name="Picture 14" descr="Image result for čestoslavica"/>
          <p:cNvPicPr>
            <a:picLocks noChangeAspect="1" noChangeArrowheads="1"/>
          </p:cNvPicPr>
          <p:nvPr/>
        </p:nvPicPr>
        <p:blipFill>
          <a:blip r:embed="rId6"/>
          <a:srcRect l="10796" t="11558" r="7797"/>
          <a:stretch>
            <a:fillRect/>
          </a:stretch>
        </p:blipFill>
        <p:spPr bwMode="auto">
          <a:xfrm>
            <a:off x="2501152" y="4769224"/>
            <a:ext cx="1936377" cy="1577788"/>
          </a:xfrm>
          <a:prstGeom prst="rect">
            <a:avLst/>
          </a:prstGeom>
          <a:noFill/>
        </p:spPr>
      </p:pic>
      <p:pic>
        <p:nvPicPr>
          <p:cNvPr id="103440" name="Picture 16" descr="Image result for sinapis arvensis"/>
          <p:cNvPicPr>
            <a:picLocks noChangeAspect="1" noChangeArrowheads="1"/>
          </p:cNvPicPr>
          <p:nvPr/>
        </p:nvPicPr>
        <p:blipFill>
          <a:blip r:embed="rId7" cstate="print"/>
          <a:srcRect r="6877"/>
          <a:stretch>
            <a:fillRect/>
          </a:stretch>
        </p:blipFill>
        <p:spPr bwMode="auto">
          <a:xfrm>
            <a:off x="4530353" y="4786625"/>
            <a:ext cx="1942165" cy="1564200"/>
          </a:xfrm>
          <a:prstGeom prst="rect">
            <a:avLst/>
          </a:prstGeom>
          <a:noFill/>
        </p:spPr>
      </p:pic>
      <p:pic>
        <p:nvPicPr>
          <p:cNvPr id="103442" name="Picture 18" descr="Image result for šta je raphanus raphanistrum"/>
          <p:cNvPicPr>
            <a:picLocks noChangeAspect="1" noChangeArrowheads="1"/>
          </p:cNvPicPr>
          <p:nvPr/>
        </p:nvPicPr>
        <p:blipFill>
          <a:blip r:embed="rId8" cstate="print"/>
          <a:srcRect l="5676" t="25485"/>
          <a:stretch>
            <a:fillRect/>
          </a:stretch>
        </p:blipFill>
        <p:spPr bwMode="auto">
          <a:xfrm>
            <a:off x="6660776" y="4769224"/>
            <a:ext cx="1622612" cy="1607314"/>
          </a:xfrm>
          <a:prstGeom prst="rect">
            <a:avLst/>
          </a:prstGeom>
          <a:noFill/>
        </p:spPr>
      </p:pic>
      <p:pic>
        <p:nvPicPr>
          <p:cNvPr id="103444" name="Picture 20" descr="Image result for ptičiji dvornik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83787" y="4767123"/>
            <a:ext cx="2112495" cy="1584371"/>
          </a:xfrm>
          <a:prstGeom prst="rect">
            <a:avLst/>
          </a:prstGeom>
          <a:noFill/>
        </p:spPr>
      </p:pic>
      <p:pic>
        <p:nvPicPr>
          <p:cNvPr id="103446" name="Picture 22" descr="Image result for capsella bursa pastoris common name"/>
          <p:cNvPicPr>
            <a:picLocks noChangeAspect="1" noChangeArrowheads="1"/>
          </p:cNvPicPr>
          <p:nvPr/>
        </p:nvPicPr>
        <p:blipFill>
          <a:blip r:embed="rId10" cstate="print"/>
          <a:srcRect l="22812"/>
          <a:stretch>
            <a:fillRect/>
          </a:stretch>
        </p:blipFill>
        <p:spPr bwMode="auto">
          <a:xfrm>
            <a:off x="466165" y="1999125"/>
            <a:ext cx="1972235" cy="170393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75955" y="3899647"/>
            <a:ext cx="10772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1400" dirty="0" smtClean="0"/>
              <a:t>rusomača                                          mrtva kopriva                                     slak                                          jarmen (prstenak)                                         kamilica</a:t>
            </a:r>
            <a:endParaRPr lang="bs-Latn-BA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70041" y="6544235"/>
            <a:ext cx="10946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1400" dirty="0" smtClean="0"/>
              <a:t>priljepača (broćika)                      čestoslavica                                gorušica                                divlja rotkva                              ptičiji dvornik                         </a:t>
            </a:r>
            <a:endParaRPr lang="bs-Latn-BA" sz="1400" dirty="0"/>
          </a:p>
        </p:txBody>
      </p:sp>
      <p:sp>
        <p:nvSpPr>
          <p:cNvPr id="103448" name="AutoShape 24" descr="Image result for korov sla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s-Latn-BA"/>
          </a:p>
        </p:txBody>
      </p:sp>
      <p:sp>
        <p:nvSpPr>
          <p:cNvPr id="103450" name="AutoShape 26" descr="Image result for korov sla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s-Latn-BA"/>
          </a:p>
        </p:txBody>
      </p:sp>
      <p:pic>
        <p:nvPicPr>
          <p:cNvPr id="103452" name="Picture 28" descr="http://www.orbus.be/zdravlje/images/slak-bindweed-320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70605" y="1984795"/>
            <a:ext cx="2254313" cy="1690736"/>
          </a:xfrm>
          <a:prstGeom prst="rect">
            <a:avLst/>
          </a:prstGeom>
          <a:noFill/>
        </p:spPr>
      </p:pic>
      <p:pic>
        <p:nvPicPr>
          <p:cNvPr id="17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  <p:pic>
        <p:nvPicPr>
          <p:cNvPr id="18434" name="Picture 2" descr="http://www.kakolijeciti.com/wp-content/uploads/2014/12/kamilic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389465" y="2042656"/>
            <a:ext cx="1137516" cy="7374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2706" y="394443"/>
            <a:ext cx="5337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800" dirty="0" smtClean="0"/>
              <a:t>Najčešći  uskolisni  korovi u lanu su:</a:t>
            </a:r>
          </a:p>
        </p:txBody>
      </p:sp>
      <p:pic>
        <p:nvPicPr>
          <p:cNvPr id="102404" name="Picture 4" descr="Image result for echinochloa crus-gal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668" y="1229334"/>
            <a:ext cx="1780802" cy="2374403"/>
          </a:xfrm>
          <a:prstGeom prst="rect">
            <a:avLst/>
          </a:prstGeom>
          <a:noFill/>
        </p:spPr>
      </p:pic>
      <p:pic>
        <p:nvPicPr>
          <p:cNvPr id="102406" name="Picture 6" descr="Image result for pirik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187" y="1258633"/>
            <a:ext cx="3170331" cy="2349939"/>
          </a:xfrm>
          <a:prstGeom prst="rect">
            <a:avLst/>
          </a:prstGeom>
          <a:noFill/>
        </p:spPr>
      </p:pic>
      <p:pic>
        <p:nvPicPr>
          <p:cNvPr id="102408" name="Picture 8" descr="Image result for sorghum halepense"/>
          <p:cNvPicPr>
            <a:picLocks noChangeAspect="1" noChangeArrowheads="1"/>
          </p:cNvPicPr>
          <p:nvPr/>
        </p:nvPicPr>
        <p:blipFill>
          <a:blip r:embed="rId4"/>
          <a:srcRect t="9530" b="4952"/>
          <a:stretch>
            <a:fillRect/>
          </a:stretch>
        </p:blipFill>
        <p:spPr bwMode="auto">
          <a:xfrm>
            <a:off x="5919880" y="1210232"/>
            <a:ext cx="2480049" cy="2438401"/>
          </a:xfrm>
          <a:prstGeom prst="rect">
            <a:avLst/>
          </a:prstGeom>
          <a:noFill/>
        </p:spPr>
      </p:pic>
      <p:pic>
        <p:nvPicPr>
          <p:cNvPr id="102410" name="Picture 10" descr="Image result for zeleni muhar"/>
          <p:cNvPicPr>
            <a:picLocks noChangeAspect="1" noChangeArrowheads="1"/>
          </p:cNvPicPr>
          <p:nvPr/>
        </p:nvPicPr>
        <p:blipFill>
          <a:blip r:embed="rId5"/>
          <a:srcRect b="6065"/>
          <a:stretch>
            <a:fillRect/>
          </a:stretch>
        </p:blipFill>
        <p:spPr bwMode="auto">
          <a:xfrm>
            <a:off x="8582398" y="1246092"/>
            <a:ext cx="3346620" cy="235771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7882" y="4052047"/>
            <a:ext cx="4021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000" dirty="0" smtClean="0"/>
              <a:t>Herbicidi koji se mogu koristiti u lanu</a:t>
            </a:r>
            <a:endParaRPr lang="bs-Latn-BA" sz="20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79294" y="4455459"/>
          <a:ext cx="11465859" cy="1636238"/>
        </p:xfrm>
        <a:graphic>
          <a:graphicData uri="http://schemas.openxmlformats.org/drawingml/2006/table">
            <a:tbl>
              <a:tblPr/>
              <a:tblGrid>
                <a:gridCol w="3639671"/>
                <a:gridCol w="3702423"/>
                <a:gridCol w="4123765"/>
              </a:tblGrid>
              <a:tr h="3316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000" dirty="0">
                          <a:solidFill>
                            <a:srgbClr val="464646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vrijeme primjene</a:t>
                      </a:r>
                      <a:endParaRPr lang="bs-Latn-BA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000" dirty="0">
                          <a:solidFill>
                            <a:srgbClr val="464646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aktivna materija</a:t>
                      </a:r>
                      <a:endParaRPr lang="bs-Latn-BA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000">
                          <a:solidFill>
                            <a:srgbClr val="464646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spektar djelovanja</a:t>
                      </a:r>
                      <a:endParaRPr lang="bs-Latn-BA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000" dirty="0">
                          <a:solidFill>
                            <a:srgbClr val="464646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nakon sjetve a prije nicanja </a:t>
                      </a:r>
                      <a:endParaRPr lang="bs-Latn-BA" sz="2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000" i="1" dirty="0">
                          <a:solidFill>
                            <a:srgbClr val="464646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(pre-emergence)</a:t>
                      </a:r>
                      <a:endParaRPr lang="bs-Latn-BA" sz="2000" i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000" dirty="0" smtClean="0">
                          <a:solidFill>
                            <a:srgbClr val="464646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S-metolaklor;</a:t>
                      </a:r>
                      <a:r>
                        <a:rPr lang="bs-Latn-BA" sz="2000" baseline="0" dirty="0" smtClean="0">
                          <a:solidFill>
                            <a:srgbClr val="464646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bs-Latn-BA" sz="2000" dirty="0" smtClean="0">
                          <a:solidFill>
                            <a:srgbClr val="464646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Linuron; lenacil</a:t>
                      </a:r>
                      <a:endParaRPr lang="bs-Latn-BA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000">
                          <a:solidFill>
                            <a:srgbClr val="464646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jednogodišnji travni i širokolisni korovi</a:t>
                      </a:r>
                      <a:endParaRPr lang="bs-Latn-BA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000" dirty="0">
                          <a:solidFill>
                            <a:srgbClr val="464646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nakon nicanja </a:t>
                      </a:r>
                      <a:r>
                        <a:rPr lang="bs-Latn-BA" sz="2000" i="1" dirty="0" smtClean="0">
                          <a:solidFill>
                            <a:srgbClr val="464646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bs-Latn-BA" sz="2000" i="1" dirty="0">
                          <a:solidFill>
                            <a:srgbClr val="464646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post emergence)</a:t>
                      </a:r>
                      <a:endParaRPr lang="bs-Latn-BA" sz="2000" i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000" dirty="0" smtClean="0">
                          <a:solidFill>
                            <a:srgbClr val="464646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Bentazon;</a:t>
                      </a:r>
                      <a:r>
                        <a:rPr lang="bs-Latn-BA" sz="2000" baseline="0" dirty="0" smtClean="0">
                          <a:solidFill>
                            <a:srgbClr val="464646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bs-Latn-BA" sz="2000" dirty="0" smtClean="0">
                          <a:solidFill>
                            <a:srgbClr val="464646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bromoksinil oktanoat;</a:t>
                      </a:r>
                      <a:endParaRPr lang="bs-Latn-BA" sz="2000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000" dirty="0" smtClean="0">
                          <a:solidFill>
                            <a:srgbClr val="464646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MCPA; </a:t>
                      </a:r>
                      <a:r>
                        <a:rPr lang="bs-Latn-BA" sz="2000" baseline="0" dirty="0" smtClean="0">
                          <a:solidFill>
                            <a:srgbClr val="464646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bs-Latn-BA" sz="2000" dirty="0" smtClean="0">
                          <a:solidFill>
                            <a:srgbClr val="464646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klopiralid</a:t>
                      </a:r>
                      <a:endParaRPr lang="bs-Latn-BA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s-Latn-BA" sz="2000" dirty="0">
                          <a:solidFill>
                            <a:srgbClr val="464646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širokolisni korovi</a:t>
                      </a:r>
                      <a:endParaRPr lang="bs-Latn-BA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33718" y="3594844"/>
            <a:ext cx="1008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dirty="0" smtClean="0"/>
              <a:t>koštan                                           pirika                                             divlji sirak                                           sivi muhar</a:t>
            </a:r>
            <a:endParaRPr lang="bs-Latn-BA" dirty="0"/>
          </a:p>
        </p:txBody>
      </p:sp>
      <p:pic>
        <p:nvPicPr>
          <p:cNvPr id="11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4776" y="528918"/>
            <a:ext cx="26679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Zaštita od bolesti</a:t>
            </a:r>
          </a:p>
          <a:p>
            <a:endParaRPr lang="bs-Latn-B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Image result for fusarium lin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0705" y="337545"/>
            <a:ext cx="4733365" cy="631115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95835" y="1210231"/>
            <a:ext cx="56205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bs-Latn-B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Uvenuće lana (</a:t>
            </a:r>
            <a:r>
              <a:rPr lang="bs-Latn-B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Fusarium lini</a:t>
            </a:r>
            <a:r>
              <a:rPr lang="bs-Latn-B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457200" indent="-457200"/>
            <a:r>
              <a:rPr lang="bs-Latn-BA" sz="2400" dirty="0" smtClean="0"/>
              <a:t>- jedna od češćih bolesti lana</a:t>
            </a:r>
          </a:p>
          <a:p>
            <a:pPr>
              <a:buFontTx/>
              <a:buChar char="-"/>
            </a:pPr>
            <a:r>
              <a:rPr lang="bs-Latn-BA" sz="2400" dirty="0" smtClean="0"/>
              <a:t> prenosi se zaraženim  sjemenom a napada</a:t>
            </a:r>
          </a:p>
          <a:p>
            <a:r>
              <a:rPr lang="bs-Latn-BA" sz="2400" dirty="0" smtClean="0"/>
              <a:t>  sve dijelove biljke u svim fazama rasta</a:t>
            </a:r>
            <a:endParaRPr lang="bs-Latn-BA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42047" y="2976275"/>
            <a:ext cx="6709657" cy="19774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bs-Latn-B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Simptomi</a:t>
            </a:r>
          </a:p>
          <a:p>
            <a:pPr>
              <a:buFontTx/>
              <a:buChar char="-"/>
            </a:pPr>
            <a:r>
              <a:rPr lang="bs-Latn-BA" sz="2400" dirty="0" smtClean="0"/>
              <a:t>Oštećenja (žutilo u svim fazama rasta biljke)</a:t>
            </a:r>
          </a:p>
          <a:p>
            <a:pPr>
              <a:buFontTx/>
              <a:buChar char="-"/>
            </a:pPr>
            <a:r>
              <a:rPr lang="bs-Latn-BA" sz="2400" dirty="0" smtClean="0"/>
              <a:t>lišće dobiva žutu do žuto-sivu boju</a:t>
            </a:r>
          </a:p>
          <a:p>
            <a:pPr>
              <a:buFontTx/>
              <a:buChar char="-"/>
            </a:pPr>
            <a:r>
              <a:rPr lang="bs-Latn-BA" sz="2400" dirty="0" smtClean="0"/>
              <a:t>Vrhovi lista odebljaju i prestaju rasti i biljka propada</a:t>
            </a:r>
          </a:p>
          <a:p>
            <a:pPr>
              <a:buFontTx/>
              <a:buChar char="-"/>
            </a:pPr>
            <a:endParaRPr lang="bs-Latn-BA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33078" y="4634750"/>
            <a:ext cx="73512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Mjere suzbijanja</a:t>
            </a:r>
          </a:p>
          <a:p>
            <a:r>
              <a:rPr lang="bs-Latn-BA" sz="2400" dirty="0" smtClean="0"/>
              <a:t>	zdravo sjeme</a:t>
            </a:r>
          </a:p>
          <a:p>
            <a:r>
              <a:rPr lang="bs-Latn-BA" sz="2400" dirty="0" smtClean="0"/>
              <a:t>	tretiranje sjemena fungicidima prije sjetve</a:t>
            </a:r>
          </a:p>
          <a:p>
            <a:r>
              <a:rPr lang="bs-Latn-BA" sz="2400" dirty="0" smtClean="0"/>
              <a:t>	sjetva u plodoredu (preživljava u biljnim ostacima)</a:t>
            </a:r>
          </a:p>
          <a:p>
            <a:pPr>
              <a:buFontTx/>
              <a:buChar char="-"/>
            </a:pPr>
            <a:endParaRPr lang="bs-Latn-BA" sz="2400" dirty="0"/>
          </a:p>
        </p:txBody>
      </p:sp>
      <p:pic>
        <p:nvPicPr>
          <p:cNvPr id="8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Image result for fusarium li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180" y="251928"/>
            <a:ext cx="9158477" cy="6038068"/>
          </a:xfrm>
          <a:prstGeom prst="rect">
            <a:avLst/>
          </a:prstGeom>
          <a:noFill/>
        </p:spPr>
      </p:pic>
      <p:pic>
        <p:nvPicPr>
          <p:cNvPr id="3" name="Picture 4" descr="http://web2.mendelu.cz/af_291_projekty2/vseo/files/93/8423.jpg"/>
          <p:cNvPicPr>
            <a:picLocks noChangeAspect="1" noChangeArrowheads="1"/>
          </p:cNvPicPr>
          <p:nvPr/>
        </p:nvPicPr>
        <p:blipFill>
          <a:blip r:embed="rId3"/>
          <a:srcRect t="31547" b="36383"/>
          <a:stretch>
            <a:fillRect/>
          </a:stretch>
        </p:blipFill>
        <p:spPr bwMode="auto">
          <a:xfrm>
            <a:off x="1264023" y="4887111"/>
            <a:ext cx="7709647" cy="1854347"/>
          </a:xfrm>
          <a:prstGeom prst="rect">
            <a:avLst/>
          </a:prstGeom>
          <a:noFill/>
        </p:spPr>
      </p:pic>
      <p:pic>
        <p:nvPicPr>
          <p:cNvPr id="4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Image result for drvar bosn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011" y="341746"/>
            <a:ext cx="4812144" cy="2406072"/>
          </a:xfrm>
          <a:prstGeom prst="rect">
            <a:avLst/>
          </a:prstGeom>
          <a:noFill/>
        </p:spPr>
      </p:pic>
      <p:pic>
        <p:nvPicPr>
          <p:cNvPr id="102404" name="Picture 4" descr="Image result for drvar drenja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9124" y="1511653"/>
            <a:ext cx="3266839" cy="3309730"/>
          </a:xfrm>
          <a:prstGeom prst="rect">
            <a:avLst/>
          </a:prstGeom>
          <a:noFill/>
        </p:spPr>
      </p:pic>
      <p:pic>
        <p:nvPicPr>
          <p:cNvPr id="102406" name="Picture 6" descr="Image result for drvar titova peci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9429" y="4007859"/>
            <a:ext cx="5256934" cy="262846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222842" y="3722262"/>
            <a:ext cx="70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i="1" dirty="0" smtClean="0"/>
              <a:t>Drvar</a:t>
            </a:r>
            <a:endParaRPr lang="bs-Latn-BA" i="1" dirty="0"/>
          </a:p>
        </p:txBody>
      </p:sp>
      <p:pic>
        <p:nvPicPr>
          <p:cNvPr id="6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9058" y="163035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0988" y="493059"/>
            <a:ext cx="4025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Pepelnica lana </a:t>
            </a:r>
            <a:r>
              <a:rPr lang="bs-Latn-B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(Erysiphe lini)</a:t>
            </a:r>
            <a:endParaRPr lang="bs-Latn-BA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7522" name="Picture 2" descr="http://web2.mendelu.cz/af_291_projekty2/vseo/files/93/8427.jpg"/>
          <p:cNvPicPr>
            <a:picLocks noChangeAspect="1" noChangeArrowheads="1"/>
          </p:cNvPicPr>
          <p:nvPr/>
        </p:nvPicPr>
        <p:blipFill>
          <a:blip r:embed="rId2"/>
          <a:srcRect b="4251"/>
          <a:stretch>
            <a:fillRect/>
          </a:stretch>
        </p:blipFill>
        <p:spPr bwMode="auto">
          <a:xfrm>
            <a:off x="8872082" y="1649506"/>
            <a:ext cx="3188003" cy="4069976"/>
          </a:xfrm>
          <a:prstGeom prst="rect">
            <a:avLst/>
          </a:prstGeom>
          <a:noFill/>
        </p:spPr>
      </p:pic>
      <p:pic>
        <p:nvPicPr>
          <p:cNvPr id="107524" name="Picture 4" descr="http://web2.mendelu.cz/af_291_projekty2/vseo/files/93/8426.jpg"/>
          <p:cNvPicPr>
            <a:picLocks noChangeAspect="1" noChangeArrowheads="1"/>
          </p:cNvPicPr>
          <p:nvPr/>
        </p:nvPicPr>
        <p:blipFill>
          <a:blip r:embed="rId3"/>
          <a:srcRect b="5018"/>
          <a:stretch>
            <a:fillRect/>
          </a:stretch>
        </p:blipFill>
        <p:spPr bwMode="auto">
          <a:xfrm>
            <a:off x="5459517" y="1649507"/>
            <a:ext cx="3201053" cy="40789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" y="1219200"/>
            <a:ext cx="4632678" cy="3480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bs-Latn-BA" sz="2400" dirty="0" smtClean="0"/>
              <a:t> glavni simptomi su pepeljaste</a:t>
            </a:r>
          </a:p>
          <a:p>
            <a:r>
              <a:rPr lang="bs-Latn-BA" sz="2400" dirty="0" smtClean="0"/>
              <a:t>  prevlake na listu koje se brzo</a:t>
            </a:r>
          </a:p>
          <a:p>
            <a:r>
              <a:rPr lang="bs-Latn-BA" sz="2400" dirty="0" smtClean="0"/>
              <a:t>  šire izazivajući njegovo odumiranje</a:t>
            </a:r>
          </a:p>
          <a:p>
            <a:pPr>
              <a:buFontTx/>
              <a:buChar char="-"/>
            </a:pPr>
            <a:r>
              <a:rPr lang="bs-Latn-BA" sz="2400" dirty="0" smtClean="0"/>
              <a:t> pojavu pepelnice pospješuje suho </a:t>
            </a:r>
          </a:p>
          <a:p>
            <a:pPr>
              <a:spcAft>
                <a:spcPts val="500"/>
              </a:spcAft>
            </a:pPr>
            <a:r>
              <a:rPr lang="bs-Latn-BA" sz="2400" dirty="0" smtClean="0"/>
              <a:t>  vrijeme i visoke temperature</a:t>
            </a:r>
          </a:p>
          <a:p>
            <a:r>
              <a:rPr lang="bs-Latn-B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Mjere borbe</a:t>
            </a:r>
          </a:p>
          <a:p>
            <a:r>
              <a:rPr lang="bs-Latn-BA" sz="2400" dirty="0" smtClean="0"/>
              <a:t>	</a:t>
            </a:r>
            <a:r>
              <a:rPr lang="bs-Latn-BA" sz="2400" i="1" dirty="0" smtClean="0"/>
              <a:t>zdravo sjeme</a:t>
            </a:r>
          </a:p>
          <a:p>
            <a:r>
              <a:rPr lang="bs-Latn-BA" sz="2400" i="1" dirty="0" smtClean="0"/>
              <a:t>	plodored</a:t>
            </a:r>
          </a:p>
          <a:p>
            <a:r>
              <a:rPr lang="bs-Latn-BA" sz="2400" i="1" dirty="0" smtClean="0"/>
              <a:t>	primjena fungicida </a:t>
            </a:r>
            <a:endParaRPr lang="bs-Latn-BA" sz="2400" i="1" dirty="0"/>
          </a:p>
        </p:txBody>
      </p:sp>
      <p:pic>
        <p:nvPicPr>
          <p:cNvPr id="8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Image result for melampsora lini symptoms"/>
          <p:cNvPicPr>
            <a:picLocks noChangeAspect="1" noChangeArrowheads="1"/>
          </p:cNvPicPr>
          <p:nvPr/>
        </p:nvPicPr>
        <p:blipFill>
          <a:blip r:embed="rId2"/>
          <a:srcRect l="3513" t="6517" r="2708" b="18231"/>
          <a:stretch>
            <a:fillRect/>
          </a:stretch>
        </p:blipFill>
        <p:spPr bwMode="auto">
          <a:xfrm>
            <a:off x="6122894" y="475129"/>
            <a:ext cx="5898777" cy="3550024"/>
          </a:xfrm>
          <a:prstGeom prst="rect">
            <a:avLst/>
          </a:prstGeom>
          <a:noFill/>
        </p:spPr>
      </p:pic>
      <p:pic>
        <p:nvPicPr>
          <p:cNvPr id="108548" name="Picture 4" descr="Image result for melampsora lini symptom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43010" y="506506"/>
            <a:ext cx="2609850" cy="1752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7553" y="582706"/>
            <a:ext cx="5221494" cy="4665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bs-Latn-BA" sz="2400" dirty="0" smtClean="0"/>
              <a:t>3. </a:t>
            </a:r>
            <a:r>
              <a:rPr lang="bs-Latn-B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Hrđa lana (</a:t>
            </a:r>
            <a:r>
              <a:rPr lang="bs-Latn-B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Melampsora lini</a:t>
            </a:r>
            <a:r>
              <a:rPr lang="bs-Latn-B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bs-Latn-B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Simptomi</a:t>
            </a:r>
          </a:p>
          <a:p>
            <a:r>
              <a:rPr lang="bs-Latn-BA" sz="2400" dirty="0" smtClean="0"/>
              <a:t>-narandžasti brašnasti mjehurići </a:t>
            </a:r>
          </a:p>
          <a:p>
            <a:r>
              <a:rPr lang="bs-Latn-BA" sz="2400" dirty="0" smtClean="0"/>
              <a:t>najčešće na naličju lista, na stabljici i</a:t>
            </a:r>
          </a:p>
          <a:p>
            <a:r>
              <a:rPr lang="bs-Latn-BA" sz="2400" dirty="0" smtClean="0"/>
              <a:t>čahurama</a:t>
            </a:r>
          </a:p>
          <a:p>
            <a:r>
              <a:rPr lang="bs-Latn-BA" sz="2400" dirty="0" smtClean="0"/>
              <a:t>-razvoju bolesti pogoduje vlažno vrijeme</a:t>
            </a:r>
          </a:p>
          <a:p>
            <a:r>
              <a:rPr lang="bs-Latn-BA" sz="2400" dirty="0" smtClean="0"/>
              <a:t>-češće se javlja na tlima bogatim </a:t>
            </a:r>
          </a:p>
          <a:p>
            <a:pPr>
              <a:spcAft>
                <a:spcPts val="500"/>
              </a:spcAft>
            </a:pPr>
            <a:r>
              <a:rPr lang="bs-Latn-BA" sz="2400" dirty="0" smtClean="0"/>
              <a:t>azotom i sa manjim sadržajem  kalija</a:t>
            </a:r>
          </a:p>
          <a:p>
            <a:r>
              <a:rPr lang="bs-Latn-B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Mjere suzbijanja</a:t>
            </a:r>
          </a:p>
          <a:p>
            <a:r>
              <a:rPr lang="bs-Latn-BA" sz="2400" dirty="0" smtClean="0"/>
              <a:t>	</a:t>
            </a:r>
            <a:r>
              <a:rPr lang="bs-Latn-BA" sz="2400" i="1" dirty="0" smtClean="0"/>
              <a:t>sjetva u plodoredu</a:t>
            </a:r>
          </a:p>
          <a:p>
            <a:r>
              <a:rPr lang="bs-Latn-BA" sz="2400" i="1" dirty="0" smtClean="0"/>
              <a:t>	korištenje zdravog sjemena</a:t>
            </a:r>
          </a:p>
          <a:p>
            <a:r>
              <a:rPr lang="bs-Latn-BA" sz="2400" i="1" dirty="0" smtClean="0"/>
              <a:t>	tretiranje sjemena fungicidima</a:t>
            </a:r>
          </a:p>
        </p:txBody>
      </p:sp>
      <p:pic>
        <p:nvPicPr>
          <p:cNvPr id="108552" name="Picture 8" descr="http://web2.mendelu.cz/af_291_projekty2/vseo/files/93/8429.jpg"/>
          <p:cNvPicPr>
            <a:picLocks noChangeAspect="1" noChangeArrowheads="1"/>
          </p:cNvPicPr>
          <p:nvPr/>
        </p:nvPicPr>
        <p:blipFill>
          <a:blip r:embed="rId4"/>
          <a:srcRect t="33499" b="17699"/>
          <a:stretch>
            <a:fillRect/>
          </a:stretch>
        </p:blipFill>
        <p:spPr bwMode="auto">
          <a:xfrm>
            <a:off x="7637928" y="4137485"/>
            <a:ext cx="4371227" cy="1599926"/>
          </a:xfrm>
          <a:prstGeom prst="rect">
            <a:avLst/>
          </a:prstGeom>
          <a:noFill/>
        </p:spPr>
      </p:pic>
      <p:pic>
        <p:nvPicPr>
          <p:cNvPr id="6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web2.mendelu.cz/af_291_projekty2/vseo/files/93/8435.jpg"/>
          <p:cNvPicPr>
            <a:picLocks noChangeAspect="1" noChangeArrowheads="1"/>
          </p:cNvPicPr>
          <p:nvPr/>
        </p:nvPicPr>
        <p:blipFill>
          <a:blip r:embed="rId2"/>
          <a:srcRect b="3349"/>
          <a:stretch>
            <a:fillRect/>
          </a:stretch>
        </p:blipFill>
        <p:spPr bwMode="auto">
          <a:xfrm>
            <a:off x="8223810" y="893404"/>
            <a:ext cx="3728700" cy="480508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4117" y="519953"/>
            <a:ext cx="6956392" cy="3952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bs-Latn-B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Pjegavost lana (</a:t>
            </a:r>
            <a:r>
              <a:rPr lang="bs-Latn-B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Septoria linicola) </a:t>
            </a:r>
          </a:p>
          <a:p>
            <a:r>
              <a:rPr lang="bs-Latn-BA" sz="2400" dirty="0" smtClean="0"/>
              <a:t>Napada list i stabljiku obrazujući smeđe-sive </a:t>
            </a:r>
          </a:p>
          <a:p>
            <a:r>
              <a:rPr lang="bs-Latn-BA" sz="2400" dirty="0" smtClean="0"/>
              <a:t>pjege koje se šire </a:t>
            </a:r>
          </a:p>
          <a:p>
            <a:r>
              <a:rPr lang="bs-Latn-BA" sz="2400" dirty="0" smtClean="0"/>
              <a:t>Na inficiranom dijelu biljke se mogu uočiti crne tačkice</a:t>
            </a:r>
          </a:p>
          <a:p>
            <a:pPr>
              <a:spcAft>
                <a:spcPts val="400"/>
              </a:spcAft>
            </a:pPr>
            <a:r>
              <a:rPr lang="bs-Latn-BA" sz="2400" dirty="0" smtClean="0"/>
              <a:t>Razvoju bolesti pogoduje vlažno vrijeme</a:t>
            </a:r>
          </a:p>
          <a:p>
            <a:pPr>
              <a:spcAft>
                <a:spcPts val="400"/>
              </a:spcAft>
            </a:pPr>
            <a:r>
              <a:rPr lang="bs-Latn-B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Mjere borbe</a:t>
            </a:r>
          </a:p>
          <a:p>
            <a:r>
              <a:rPr lang="bs-Latn-BA" sz="2400" dirty="0" smtClean="0"/>
              <a:t>	</a:t>
            </a:r>
            <a:r>
              <a:rPr lang="bs-Latn-BA" sz="2400" i="1" dirty="0" smtClean="0"/>
              <a:t>plodored</a:t>
            </a:r>
          </a:p>
          <a:p>
            <a:r>
              <a:rPr lang="bs-Latn-BA" sz="2400" i="1" dirty="0" smtClean="0"/>
              <a:t>	zdravo sjeme</a:t>
            </a:r>
          </a:p>
          <a:p>
            <a:r>
              <a:rPr lang="bs-Latn-BA" sz="2400" i="1" dirty="0" smtClean="0"/>
              <a:t>	uništavanje ostatak lana</a:t>
            </a:r>
          </a:p>
          <a:p>
            <a:r>
              <a:rPr lang="bs-Latn-BA" sz="2400" i="1" dirty="0" smtClean="0"/>
              <a:t>	primjena fungicida </a:t>
            </a:r>
            <a:endParaRPr lang="bs-Latn-BA" sz="2400" i="1" dirty="0"/>
          </a:p>
        </p:txBody>
      </p:sp>
      <p:pic>
        <p:nvPicPr>
          <p:cNvPr id="4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5812" y="645459"/>
            <a:ext cx="3716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Zaštita od štetočina lana</a:t>
            </a:r>
            <a:endParaRPr lang="bs-Latn-B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8941" y="1532965"/>
            <a:ext cx="1014258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bs-Latn-BA" sz="2400" dirty="0" smtClean="0"/>
              <a:t> buhač je među najopasnijim štetočinama lana</a:t>
            </a:r>
          </a:p>
          <a:p>
            <a:pPr>
              <a:buFontTx/>
              <a:buChar char="-"/>
            </a:pPr>
            <a:r>
              <a:rPr lang="bs-Latn-BA" sz="2400" dirty="0" smtClean="0"/>
              <a:t> napada kotiledone i mlade biljke u nicanju</a:t>
            </a:r>
          </a:p>
          <a:p>
            <a:pPr>
              <a:buFontTx/>
              <a:buChar char="-"/>
            </a:pPr>
            <a:r>
              <a:rPr lang="bs-Latn-BA" sz="2400" dirty="0" smtClean="0"/>
              <a:t> može u potpunosti uništiti usjev, pogotovo ako </a:t>
            </a:r>
          </a:p>
          <a:p>
            <a:r>
              <a:rPr lang="bs-Latn-BA" sz="2400" dirty="0" smtClean="0"/>
              <a:t>  je suho vrijeme pri nicanju lana</a:t>
            </a:r>
          </a:p>
          <a:p>
            <a:pPr>
              <a:buFontTx/>
              <a:buChar char="-"/>
            </a:pPr>
            <a:r>
              <a:rPr lang="bs-Latn-BA" sz="2400" dirty="0" smtClean="0"/>
              <a:t> grize lišće i mlade izdanke, tako da nekada usjev može biti toliko prorijeđen</a:t>
            </a:r>
          </a:p>
          <a:p>
            <a:r>
              <a:rPr lang="bs-Latn-BA" sz="2400" dirty="0" smtClean="0"/>
              <a:t>  da ga treba presijavati</a:t>
            </a:r>
          </a:p>
          <a:p>
            <a:pPr>
              <a:buFontTx/>
              <a:buChar char="-"/>
            </a:pPr>
            <a:r>
              <a:rPr lang="bs-Latn-BA" sz="2400" dirty="0" smtClean="0"/>
              <a:t> veoma je važno da lan što prije prođe fazu nicanje jer se kasnije napad buhača </a:t>
            </a:r>
          </a:p>
          <a:p>
            <a:r>
              <a:rPr lang="bs-Latn-BA" sz="2400" dirty="0" smtClean="0"/>
              <a:t>  smanjuje</a:t>
            </a:r>
          </a:p>
          <a:p>
            <a:r>
              <a:rPr lang="bs-Latn-BA" sz="2400" dirty="0" smtClean="0"/>
              <a:t>Mjere borbe</a:t>
            </a:r>
          </a:p>
          <a:p>
            <a:r>
              <a:rPr lang="bs-Latn-BA" sz="2400" dirty="0" smtClean="0"/>
              <a:t>-primjena dozvoljenih insekticida</a:t>
            </a:r>
            <a:endParaRPr lang="bs-Latn-BA" sz="2400" dirty="0"/>
          </a:p>
        </p:txBody>
      </p:sp>
      <p:pic>
        <p:nvPicPr>
          <p:cNvPr id="110594" name="Picture 2" descr="https://www.gospodarstvo-petricevic.hr/kor/_data/i/upload/2014/06/26/20140626205821-c8c0d145-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4893" y="462057"/>
            <a:ext cx="3627530" cy="2569501"/>
          </a:xfrm>
          <a:prstGeom prst="rect">
            <a:avLst/>
          </a:prstGeom>
          <a:noFill/>
        </p:spPr>
      </p:pic>
      <p:pic>
        <p:nvPicPr>
          <p:cNvPr id="5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database.prota.org/PROTAhtml/Photfile%20Images/Linum%20usitatissimum%20EcoPort%20R.%20Botha.jpg"/>
          <p:cNvPicPr>
            <a:picLocks noChangeAspect="1" noChangeArrowheads="1"/>
          </p:cNvPicPr>
          <p:nvPr/>
        </p:nvPicPr>
        <p:blipFill>
          <a:blip r:embed="rId2"/>
          <a:srcRect t="5412"/>
          <a:stretch>
            <a:fillRect/>
          </a:stretch>
        </p:blipFill>
        <p:spPr bwMode="auto">
          <a:xfrm>
            <a:off x="660588" y="502025"/>
            <a:ext cx="5076825" cy="3603813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TextBox 3"/>
          <p:cNvSpPr txBox="1"/>
          <p:nvPr/>
        </p:nvSpPr>
        <p:spPr>
          <a:xfrm>
            <a:off x="5753369" y="1649506"/>
            <a:ext cx="67579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800" dirty="0" smtClean="0"/>
              <a:t>Zaraženo sjeme lana </a:t>
            </a:r>
          </a:p>
          <a:p>
            <a:r>
              <a:rPr lang="bs-Latn-BA" sz="2800" dirty="0" smtClean="0"/>
              <a:t>čijom sjetvom će se dobiti niži prinos, </a:t>
            </a:r>
          </a:p>
          <a:p>
            <a:r>
              <a:rPr lang="bs-Latn-BA" sz="2800" dirty="0" smtClean="0"/>
              <a:t>nekvalitetno sjeme  i bolesti će se dalje širiti</a:t>
            </a:r>
            <a:endParaRPr lang="bs-Latn-BA" sz="2800" dirty="0"/>
          </a:p>
        </p:txBody>
      </p:sp>
      <p:sp>
        <p:nvSpPr>
          <p:cNvPr id="9" name="Oval 8"/>
          <p:cNvSpPr/>
          <p:nvPr/>
        </p:nvSpPr>
        <p:spPr>
          <a:xfrm>
            <a:off x="3128682" y="1174376"/>
            <a:ext cx="1389530" cy="1004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sp>
        <p:nvSpPr>
          <p:cNvPr id="10" name="Oval 9"/>
          <p:cNvSpPr/>
          <p:nvPr/>
        </p:nvSpPr>
        <p:spPr>
          <a:xfrm>
            <a:off x="3594847" y="3110753"/>
            <a:ext cx="1470212" cy="8875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pic>
        <p:nvPicPr>
          <p:cNvPr id="6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765" y="860612"/>
            <a:ext cx="4286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ŽETVA I SKLADIŠTENJE LANA</a:t>
            </a:r>
            <a:endParaRPr lang="bs-Latn-B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0659" y="1712259"/>
            <a:ext cx="970560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400" dirty="0" smtClean="0"/>
              <a:t>-žetva lana  se obavlja u punoj zrelosti</a:t>
            </a:r>
          </a:p>
          <a:p>
            <a:pPr>
              <a:buFontTx/>
              <a:buChar char="-"/>
            </a:pPr>
            <a:r>
              <a:rPr lang="bs-Latn-BA" sz="2400" dirty="0" smtClean="0"/>
              <a:t>zrioba nastupa 25-30 dana nakon cvjetanja</a:t>
            </a:r>
          </a:p>
          <a:p>
            <a:pPr>
              <a:buFontTx/>
              <a:buChar char="-"/>
            </a:pPr>
            <a:r>
              <a:rPr lang="bs-Latn-BA" sz="2400" dirty="0" smtClean="0"/>
              <a:t> pri žetvi (kombajniranju) lana mora se voditi računa o podešenosti da ne bi </a:t>
            </a:r>
          </a:p>
          <a:p>
            <a:r>
              <a:rPr lang="bs-Latn-BA" sz="2400" dirty="0" smtClean="0"/>
              <a:t>  došlo do oštećenja zrna</a:t>
            </a:r>
          </a:p>
          <a:p>
            <a:pPr>
              <a:buFontTx/>
              <a:buChar char="-"/>
            </a:pPr>
            <a:r>
              <a:rPr lang="bs-Latn-BA" sz="2400" dirty="0" smtClean="0"/>
              <a:t>prije skladištenja zrno očistiti od prisutnih korova i svesti vlagu na 8-9%</a:t>
            </a:r>
          </a:p>
          <a:p>
            <a:pPr>
              <a:buFontTx/>
              <a:buChar char="-"/>
            </a:pPr>
            <a:r>
              <a:rPr lang="bs-Latn-BA" sz="2400" dirty="0" smtClean="0"/>
              <a:t> pri većem sadržaju vlage zrno je podložno kvarenju (“užegnuću”) zbog</a:t>
            </a:r>
          </a:p>
          <a:p>
            <a:r>
              <a:rPr lang="bs-Latn-BA" sz="2400" dirty="0" smtClean="0"/>
              <a:t>  visokog sadržaja ulja </a:t>
            </a:r>
            <a:endParaRPr lang="bs-Latn-BA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370" y="2987039"/>
            <a:ext cx="2452552" cy="32700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35882" y="6026315"/>
            <a:ext cx="249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1400" i="1" dirty="0" smtClean="0">
                <a:solidFill>
                  <a:srgbClr val="FFFF00"/>
                </a:solidFill>
              </a:rPr>
              <a:t>Lan iz ogleda PPF-a (2016. god.)</a:t>
            </a:r>
            <a:endParaRPr lang="bs-Latn-BA" sz="1400" i="1" dirty="0">
              <a:solidFill>
                <a:srgbClr val="FFFF00"/>
              </a:solidFill>
            </a:endParaRPr>
          </a:p>
        </p:txBody>
      </p:sp>
      <p:pic>
        <p:nvPicPr>
          <p:cNvPr id="6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Flax harvest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435" y="242047"/>
            <a:ext cx="7620000" cy="6362700"/>
          </a:xfrm>
          <a:prstGeom prst="rect">
            <a:avLst/>
          </a:prstGeom>
          <a:noFill/>
        </p:spPr>
      </p:pic>
      <p:pic>
        <p:nvPicPr>
          <p:cNvPr id="112644" name="Picture 4" descr="http://www.lifetransplanet.com/wp-content/uploads/2012/07/Flax-after-sift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2371" y="895680"/>
            <a:ext cx="3969338" cy="2228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92353" y="6113929"/>
            <a:ext cx="1139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dirty="0" smtClean="0"/>
              <a:t>Žetva lana</a:t>
            </a:r>
            <a:endParaRPr lang="bs-Latn-BA" dirty="0"/>
          </a:p>
        </p:txBody>
      </p:sp>
      <p:sp>
        <p:nvSpPr>
          <p:cNvPr id="5" name="TextBox 4"/>
          <p:cNvSpPr txBox="1"/>
          <p:nvPr/>
        </p:nvSpPr>
        <p:spPr>
          <a:xfrm>
            <a:off x="8373036" y="3124080"/>
            <a:ext cx="3218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dirty="0" smtClean="0"/>
              <a:t>prije skladištenja zrna obavezno </a:t>
            </a:r>
          </a:p>
          <a:p>
            <a:r>
              <a:rPr lang="bs-Latn-BA" dirty="0" smtClean="0"/>
              <a:t>odstraniti sve primjese!!!!</a:t>
            </a:r>
            <a:endParaRPr lang="bs-Latn-BA" dirty="0"/>
          </a:p>
        </p:txBody>
      </p:sp>
      <p:pic>
        <p:nvPicPr>
          <p:cNvPr id="6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0436" y="748145"/>
            <a:ext cx="4233147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s-Latn-B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UPOTREBA ULJANOG LANA</a:t>
            </a:r>
            <a:endParaRPr lang="bs-Latn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000" y="1431600"/>
            <a:ext cx="10018063" cy="6488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bs-Latn-BA" sz="2400" dirty="0" smtClean="0"/>
              <a:t>2 kašike sjemenki lana sadrže</a:t>
            </a:r>
            <a:r>
              <a:rPr lang="bs-Latn-BA" sz="2400" b="1" dirty="0" smtClean="0"/>
              <a:t> </a:t>
            </a:r>
            <a:r>
              <a:rPr lang="bs-Latn-BA" sz="2400" dirty="0" smtClean="0"/>
              <a:t>(Izvor: </a:t>
            </a:r>
            <a:r>
              <a:rPr lang="bs-Latn-BA" sz="2400" i="1" dirty="0" smtClean="0">
                <a:latin typeface="Calibri" pitchFamily="34" charset="0"/>
              </a:rPr>
              <a:t>USDA Food Composition Databases)</a:t>
            </a:r>
            <a:endParaRPr lang="vi-VN" sz="2400" dirty="0" smtClean="0"/>
          </a:p>
          <a:p>
            <a:pPr>
              <a:spcAft>
                <a:spcPts val="300"/>
              </a:spcAft>
            </a:pPr>
            <a:r>
              <a:rPr lang="bs-Latn-BA" sz="2400" dirty="0" smtClean="0"/>
              <a:t>- </a:t>
            </a:r>
            <a:r>
              <a:rPr lang="vi-VN" sz="2400" dirty="0" smtClean="0"/>
              <a:t>110 kalorija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-  </a:t>
            </a:r>
            <a:r>
              <a:rPr lang="vi-VN" sz="2400" dirty="0" smtClean="0"/>
              <a:t>6 grama ugljikohidrata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-  </a:t>
            </a:r>
            <a:r>
              <a:rPr lang="vi-VN" sz="2400" dirty="0" smtClean="0"/>
              <a:t>4 grama proteina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-  </a:t>
            </a:r>
            <a:r>
              <a:rPr lang="vi-VN" sz="2400" dirty="0" smtClean="0"/>
              <a:t>8,5 grama masti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-  </a:t>
            </a:r>
            <a:r>
              <a:rPr lang="vi-VN" sz="2400" dirty="0" smtClean="0"/>
              <a:t>6 grama vlakana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-  </a:t>
            </a:r>
            <a:r>
              <a:rPr lang="vi-VN" sz="2400" dirty="0" smtClean="0"/>
              <a:t>0,6 mg mangana (26</a:t>
            </a:r>
            <a:r>
              <a:rPr lang="bs-Latn-BA" sz="2400" dirty="0" smtClean="0"/>
              <a:t>% od dnevnih potreba organizma</a:t>
            </a:r>
            <a:r>
              <a:rPr lang="vi-VN" sz="2400" dirty="0" smtClean="0"/>
              <a:t>)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-  </a:t>
            </a:r>
            <a:r>
              <a:rPr lang="vi-VN" sz="2400" dirty="0" smtClean="0"/>
              <a:t>0,4 miligrama tiamina / vitamina B1 (22%</a:t>
            </a:r>
            <a:r>
              <a:rPr lang="bs-Latn-BA" sz="2400" dirty="0" smtClean="0"/>
              <a:t> od dnevnih potreba organizma</a:t>
            </a:r>
            <a:r>
              <a:rPr lang="vi-VN" sz="2400" dirty="0" smtClean="0"/>
              <a:t>)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-  </a:t>
            </a:r>
            <a:r>
              <a:rPr lang="vi-VN" sz="2400" dirty="0" smtClean="0"/>
              <a:t>80 miligrama magnezija (20% </a:t>
            </a:r>
            <a:r>
              <a:rPr lang="bs-Latn-BA" sz="2400" dirty="0" smtClean="0"/>
              <a:t>od dnevnih potreba organizma</a:t>
            </a:r>
            <a:r>
              <a:rPr lang="vi-VN" sz="2400" dirty="0" smtClean="0"/>
              <a:t>)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-  </a:t>
            </a:r>
            <a:r>
              <a:rPr lang="vi-VN" sz="2400" dirty="0" smtClean="0"/>
              <a:t>132 mg fosfora (14% </a:t>
            </a:r>
            <a:r>
              <a:rPr lang="bs-Latn-BA" sz="2400" dirty="0" smtClean="0"/>
              <a:t>od dnevnih potreba organizma</a:t>
            </a:r>
            <a:r>
              <a:rPr lang="vi-VN" sz="2400" dirty="0" smtClean="0"/>
              <a:t>)</a:t>
            </a:r>
          </a:p>
          <a:p>
            <a:pPr>
              <a:spcAft>
                <a:spcPts val="300"/>
              </a:spcAft>
            </a:pPr>
            <a:r>
              <a:rPr lang="bs-Latn-BA" sz="2400" dirty="0" smtClean="0"/>
              <a:t>-  </a:t>
            </a:r>
            <a:r>
              <a:rPr lang="vi-VN" sz="2400" dirty="0" smtClean="0"/>
              <a:t>0,2 miligrama bakra (12</a:t>
            </a:r>
            <a:r>
              <a:rPr lang="bs-Latn-BA" sz="2400" dirty="0" smtClean="0"/>
              <a:t>%</a:t>
            </a:r>
            <a:r>
              <a:rPr lang="vi-VN" sz="2400" dirty="0" smtClean="0"/>
              <a:t> </a:t>
            </a:r>
            <a:r>
              <a:rPr lang="bs-Latn-BA" sz="2400" dirty="0" smtClean="0"/>
              <a:t>od dnevnih potreba organizma</a:t>
            </a:r>
            <a:r>
              <a:rPr lang="vi-VN" sz="2400" dirty="0" smtClean="0"/>
              <a:t>)</a:t>
            </a:r>
          </a:p>
          <a:p>
            <a:pPr>
              <a:spcAft>
                <a:spcPts val="300"/>
              </a:spcAft>
              <a:buFontTx/>
              <a:buChar char="-"/>
            </a:pPr>
            <a:r>
              <a:rPr lang="bs-Latn-BA" sz="2400" dirty="0" smtClean="0"/>
              <a:t>  </a:t>
            </a:r>
            <a:r>
              <a:rPr lang="vi-VN" sz="2400" dirty="0" smtClean="0"/>
              <a:t>5 miligrama selena (8% </a:t>
            </a:r>
            <a:r>
              <a:rPr lang="bs-Latn-BA" sz="2400" dirty="0" smtClean="0"/>
              <a:t>od dnevnih potreba organizma</a:t>
            </a:r>
            <a:r>
              <a:rPr lang="vi-VN" sz="2400" dirty="0" smtClean="0"/>
              <a:t>)</a:t>
            </a:r>
            <a:endParaRPr lang="bs-Latn-BA" sz="2400" dirty="0" smtClean="0"/>
          </a:p>
          <a:p>
            <a:r>
              <a:rPr lang="bs-Latn-BA" sz="2400" dirty="0" smtClean="0"/>
              <a:t>Sjeme lana sadrži i značajnu količinu vitamina B6, folata, željeza, kalija i cinka</a:t>
            </a:r>
            <a:endParaRPr lang="vi-VN" sz="2400" dirty="0" smtClean="0"/>
          </a:p>
          <a:p>
            <a:endParaRPr lang="bs-Latn-BA" sz="2400" i="1" dirty="0" smtClean="0">
              <a:latin typeface="Calibri" pitchFamily="34" charset="0"/>
            </a:endParaRPr>
          </a:p>
          <a:p>
            <a:endParaRPr lang="bs-Latn-BA" sz="2400" i="1" dirty="0" smtClean="0">
              <a:latin typeface="Calibri" pitchFamily="34" charset="0"/>
            </a:endParaRPr>
          </a:p>
          <a:p>
            <a:r>
              <a:rPr lang="bs-Latn-BA" sz="2400" dirty="0" smtClean="0"/>
              <a:t>  </a:t>
            </a:r>
            <a:endParaRPr lang="bs-Latn-BA" sz="2400" dirty="0"/>
          </a:p>
        </p:txBody>
      </p:sp>
      <p:pic>
        <p:nvPicPr>
          <p:cNvPr id="4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3433" y="413789"/>
            <a:ext cx="1166552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Koristi od upotrebe lana </a:t>
            </a:r>
            <a:endParaRPr lang="bs-Latn-BA" sz="2400" dirty="0" smtClean="0"/>
          </a:p>
          <a:p>
            <a:pPr marL="342900" indent="-342900">
              <a:buAutoNum type="arabicPeriod"/>
            </a:pPr>
            <a:r>
              <a:rPr lang="bs-Latn-BA" sz="2400" dirty="0" smtClean="0"/>
              <a:t>Visok sadržaj vlakana a nizak sadržaj ugljenih hidrata</a:t>
            </a:r>
          </a:p>
          <a:p>
            <a:pPr marL="342900" indent="-342900">
              <a:buAutoNum type="arabicPeriod"/>
            </a:pPr>
            <a:r>
              <a:rPr lang="bs-Latn-BA" sz="2400" dirty="0" smtClean="0"/>
              <a:t>Visok sadržaj omega 3 masnih kiselina</a:t>
            </a:r>
          </a:p>
          <a:p>
            <a:pPr marL="342900" indent="-342900">
              <a:buAutoNum type="arabicPeriod"/>
            </a:pPr>
            <a:r>
              <a:rPr lang="bs-Latn-BA" sz="2400" dirty="0" smtClean="0"/>
              <a:t>Poboljšava rast kose i djeluje na kožu, nokte jer osigurava esencijalne aminokiseline i vitamin B</a:t>
            </a:r>
          </a:p>
          <a:p>
            <a:pPr marL="342900" indent="-342900">
              <a:buAutoNum type="arabicPeriod" startAt="4"/>
            </a:pPr>
            <a:r>
              <a:rPr lang="bs-Latn-BA" sz="2400" dirty="0" smtClean="0"/>
              <a:t>Utiče na smanjenje holesterola</a:t>
            </a:r>
          </a:p>
          <a:p>
            <a:pPr marL="342900" indent="-342900">
              <a:buAutoNum type="arabicPeriod" startAt="4"/>
            </a:pPr>
            <a:r>
              <a:rPr lang="bs-Latn-BA" sz="2400" dirty="0" smtClean="0"/>
              <a:t>Bezglutenski proizvod (npr. kombinovanje sa  kokosovim brašnom, heljdinim brašnom itd.)</a:t>
            </a:r>
          </a:p>
          <a:p>
            <a:pPr marL="342900" indent="-342900">
              <a:buAutoNum type="arabicPeriod" startAt="6"/>
            </a:pPr>
            <a:r>
              <a:rPr lang="bs-Latn-BA" sz="2400" dirty="0" smtClean="0"/>
              <a:t>Antioksidativna vrijednost – lignani</a:t>
            </a:r>
          </a:p>
          <a:p>
            <a:pPr marL="342900" indent="-342900">
              <a:buAutoNum type="arabicPeriod" startAt="6"/>
            </a:pPr>
            <a:r>
              <a:rPr lang="bs-Latn-BA" sz="2400" dirty="0" smtClean="0"/>
              <a:t>Poboljšava probavu pogodan za osobe koje imaju  probavne smetnje (Chronova bolest i sl.) Lan podstiče djelovanje korisne crijevne flore  i pospješuje probavu</a:t>
            </a:r>
          </a:p>
          <a:p>
            <a:pPr marL="342900" indent="-342900">
              <a:buAutoNum type="arabicPeriod" startAt="8"/>
            </a:pPr>
            <a:r>
              <a:rPr lang="bs-Latn-BA" sz="2400" dirty="0" smtClean="0"/>
              <a:t>Djeluje antikancerogeno  (Budwigova dijeta ili Budwigov dijetni protokol uključuje upotrebu lana) </a:t>
            </a:r>
          </a:p>
          <a:p>
            <a:pPr marL="342900" indent="-342900">
              <a:buAutoNum type="arabicPeriod" startAt="9"/>
            </a:pPr>
            <a:r>
              <a:rPr lang="bs-Latn-BA" sz="2400" dirty="0" smtClean="0"/>
              <a:t>Konzumacija lana potpomaže mršavljenje na način da zdrave masti i vlakna iz lana duže daju osjećaj sitosti</a:t>
            </a:r>
          </a:p>
          <a:p>
            <a:pPr marL="342900" indent="-342900"/>
            <a:r>
              <a:rPr lang="bs-Latn-BA" sz="2400" dirty="0" smtClean="0"/>
              <a:t>10. smanjuje simptome menopauze i hormonalne neravnoteže</a:t>
            </a:r>
            <a:endParaRPr lang="en-US" sz="2400" dirty="0" smtClean="0"/>
          </a:p>
          <a:p>
            <a:pPr marL="342900" indent="-342900"/>
            <a:endParaRPr lang="bs-Latn-BA" sz="2400" dirty="0"/>
          </a:p>
        </p:txBody>
      </p:sp>
      <p:pic>
        <p:nvPicPr>
          <p:cNvPr id="4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66663" y="60698"/>
            <a:ext cx="760971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s-Latn-BA" sz="2400" dirty="0" smtClean="0"/>
              <a:t>LANENO ULJE JE JEDNO OD NAJKVALITETNIJIH BILJNIH ULJA</a:t>
            </a:r>
            <a:endParaRPr lang="bs-Latn-BA" sz="24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Related image"/>
          <p:cNvPicPr>
            <a:picLocks noChangeAspect="1" noChangeArrowheads="1"/>
          </p:cNvPicPr>
          <p:nvPr/>
        </p:nvPicPr>
        <p:blipFill>
          <a:blip r:embed="rId2"/>
          <a:srcRect l="17354" r="19306"/>
          <a:stretch>
            <a:fillRect/>
          </a:stretch>
        </p:blipFill>
        <p:spPr bwMode="auto">
          <a:xfrm>
            <a:off x="9461025" y="1071418"/>
            <a:ext cx="2617694" cy="4132730"/>
          </a:xfrm>
          <a:prstGeom prst="rect">
            <a:avLst/>
          </a:prstGeom>
          <a:noFill/>
        </p:spPr>
      </p:pic>
      <p:pic>
        <p:nvPicPr>
          <p:cNvPr id="4" name="Picture 2" descr="https://sproutpeople.org/media/catalog/product/cache/1/image/500x375/978480f84f5732f329f08b50293b34d8/f/l/flax-microgreens-day-7-low-ang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277" y="349012"/>
            <a:ext cx="4762500" cy="35718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7295" y="4020286"/>
            <a:ext cx="3551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000" dirty="0" smtClean="0"/>
              <a:t>Mladi izdanci lana (</a:t>
            </a:r>
            <a:r>
              <a:rPr lang="bs-Latn-BA" sz="2000" i="1" dirty="0" smtClean="0"/>
              <a:t>microgreens</a:t>
            </a:r>
            <a:r>
              <a:rPr lang="bs-Latn-BA" sz="2000" dirty="0" smtClean="0"/>
              <a:t>)</a:t>
            </a:r>
            <a:endParaRPr lang="bs-Latn-BA" sz="2000" dirty="0"/>
          </a:p>
        </p:txBody>
      </p:sp>
      <p:pic>
        <p:nvPicPr>
          <p:cNvPr id="6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13566" y="41109"/>
            <a:ext cx="817479" cy="817479"/>
          </a:xfrm>
          <a:prstGeom prst="rect">
            <a:avLst/>
          </a:prstGeom>
          <a:noFill/>
        </p:spPr>
      </p:pic>
      <p:pic>
        <p:nvPicPr>
          <p:cNvPr id="5122" name="Picture 2" descr="Jedite-klice"/>
          <p:cNvPicPr>
            <a:picLocks noChangeAspect="1" noChangeArrowheads="1"/>
          </p:cNvPicPr>
          <p:nvPr/>
        </p:nvPicPr>
        <p:blipFill rotWithShape="1">
          <a:blip r:embed="rId5"/>
          <a:srcRect l="11537" t="7998" r="5660" b="4239"/>
          <a:stretch/>
        </p:blipFill>
        <p:spPr bwMode="auto">
          <a:xfrm>
            <a:off x="4444888" y="3243062"/>
            <a:ext cx="5016137" cy="3544389"/>
          </a:xfrm>
          <a:prstGeom prst="rect">
            <a:avLst/>
          </a:prstGeom>
          <a:noFill/>
        </p:spPr>
      </p:pic>
      <p:pic>
        <p:nvPicPr>
          <p:cNvPr id="7" name="Picture 2" descr="Image result for yellow flax seed"/>
          <p:cNvPicPr>
            <a:picLocks noChangeAspect="1" noChangeArrowheads="1"/>
          </p:cNvPicPr>
          <p:nvPr/>
        </p:nvPicPr>
        <p:blipFill>
          <a:blip r:embed="rId6"/>
          <a:srcRect l="5595" t="13818" r="7254" b="13818"/>
          <a:stretch>
            <a:fillRect/>
          </a:stretch>
        </p:blipFill>
        <p:spPr bwMode="auto">
          <a:xfrm>
            <a:off x="5421191" y="449848"/>
            <a:ext cx="2862730" cy="2376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3742" y="579423"/>
            <a:ext cx="79784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i="1" dirty="0" smtClean="0"/>
              <a:t>Strategija razvoja opštine Petrovac Drinić 2011-2016</a:t>
            </a:r>
          </a:p>
          <a:p>
            <a:r>
              <a:rPr lang="bs-Latn-BA" i="1" dirty="0" smtClean="0"/>
              <a:t>Strategija razvoja općine Bos. Petrovac 2011-2020 (revidirana za period 2017-2020)</a:t>
            </a:r>
          </a:p>
          <a:p>
            <a:r>
              <a:rPr lang="bs-Latn-BA" i="1" dirty="0" smtClean="0"/>
              <a:t>Strategija razvoja opštine Drvar za perid 2016-2020. godina</a:t>
            </a:r>
          </a:p>
          <a:p>
            <a:r>
              <a:rPr lang="bs-Latn-BA" i="1" dirty="0" smtClean="0"/>
              <a:t>Program ruralnog razvoja opštine Ribnik 2008-2015</a:t>
            </a:r>
          </a:p>
          <a:p>
            <a:r>
              <a:rPr lang="bs-Latn-BA" i="1" dirty="0" smtClean="0"/>
              <a:t>Strategija razvoja opštine Ribnik za period 2018- 2027. godina</a:t>
            </a:r>
            <a:endParaRPr lang="bs-Latn-BA" i="1" dirty="0"/>
          </a:p>
        </p:txBody>
      </p:sp>
      <p:sp>
        <p:nvSpPr>
          <p:cNvPr id="5" name="Down Arrow 4"/>
          <p:cNvSpPr/>
          <p:nvPr/>
        </p:nvSpPr>
        <p:spPr>
          <a:xfrm>
            <a:off x="4333307" y="2013527"/>
            <a:ext cx="484632" cy="108612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sp>
        <p:nvSpPr>
          <p:cNvPr id="2" name="TextBox 1"/>
          <p:cNvSpPr txBox="1"/>
          <p:nvPr/>
        </p:nvSpPr>
        <p:spPr>
          <a:xfrm>
            <a:off x="2593951" y="3099655"/>
            <a:ext cx="3831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2400" dirty="0" smtClean="0"/>
              <a:t>ZAJEDNIČKE KARAKTERISTIKE</a:t>
            </a:r>
            <a:endParaRPr lang="bs-Latn-BA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1" y="3805646"/>
            <a:ext cx="523444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bs-Latn-BA" sz="2000" i="1" dirty="0" smtClean="0"/>
              <a:t>Ruralna područja</a:t>
            </a:r>
          </a:p>
          <a:p>
            <a:pPr marL="342900" indent="-342900">
              <a:buAutoNum type="arabicPeriod"/>
            </a:pPr>
            <a:r>
              <a:rPr lang="bs-Latn-BA" sz="2000" i="1" dirty="0" smtClean="0"/>
              <a:t>Bogatstvo šumama </a:t>
            </a:r>
          </a:p>
          <a:p>
            <a:pPr marL="342900" indent="-342900">
              <a:buAutoNum type="arabicPeriod"/>
            </a:pPr>
            <a:r>
              <a:rPr lang="bs-Latn-BA" sz="2000" i="1" dirty="0" smtClean="0"/>
              <a:t>Mogućnost razvoja različitih oblika turizma</a:t>
            </a:r>
          </a:p>
          <a:p>
            <a:pPr marL="342900" indent="-342900">
              <a:buAutoNum type="arabicPeriod"/>
            </a:pPr>
            <a:r>
              <a:rPr lang="bs-Latn-BA" sz="2000" i="1" dirty="0" smtClean="0"/>
              <a:t>Neiskorišteni ljudski potencijali</a:t>
            </a:r>
          </a:p>
          <a:p>
            <a:pPr marL="342900" indent="-342900">
              <a:buAutoNum type="arabicPeriod"/>
            </a:pPr>
            <a:r>
              <a:rPr lang="bs-Latn-BA" sz="2000" i="1" dirty="0" smtClean="0"/>
              <a:t>Mogućnost povećanja obima primarne</a:t>
            </a:r>
          </a:p>
          <a:p>
            <a:r>
              <a:rPr lang="bs-Latn-BA" sz="2000" i="1" dirty="0"/>
              <a:t> </a:t>
            </a:r>
            <a:r>
              <a:rPr lang="bs-Latn-BA" sz="2000" i="1" dirty="0" smtClean="0"/>
              <a:t>      poljoprivredne proizvodnje s posebnim </a:t>
            </a:r>
          </a:p>
          <a:p>
            <a:r>
              <a:rPr lang="bs-Latn-BA" sz="2000" i="1" dirty="0"/>
              <a:t> </a:t>
            </a:r>
            <a:r>
              <a:rPr lang="bs-Latn-BA" sz="2000" i="1" dirty="0" smtClean="0"/>
              <a:t>      naglaskom na organsku proizvodnju</a:t>
            </a:r>
          </a:p>
          <a:p>
            <a:pPr marL="342900" indent="-342900">
              <a:buAutoNum type="arabicPeriod" startAt="6"/>
            </a:pPr>
            <a:r>
              <a:rPr lang="bs-Latn-BA" sz="2000" i="1" dirty="0" smtClean="0"/>
              <a:t>Mogućnost razvoja ostalih djelatnosti koje se </a:t>
            </a:r>
          </a:p>
          <a:p>
            <a:r>
              <a:rPr lang="bs-Latn-BA" sz="2000" i="1" dirty="0"/>
              <a:t> </a:t>
            </a:r>
            <a:r>
              <a:rPr lang="bs-Latn-BA" sz="2000" i="1" dirty="0" smtClean="0"/>
              <a:t>      „naslanjaju“ na poljoprivrednu proizvodnju</a:t>
            </a:r>
          </a:p>
          <a:p>
            <a:r>
              <a:rPr lang="bs-Latn-BA" sz="2000" i="1" dirty="0" smtClean="0"/>
              <a:t>7.   .....</a:t>
            </a:r>
          </a:p>
          <a:p>
            <a:pPr marL="342900" indent="-342900">
              <a:buAutoNum type="arabicPeriod"/>
            </a:pPr>
            <a:endParaRPr lang="bs-Latn-BA" sz="2000" i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484290" y="3799045"/>
            <a:ext cx="685194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bs-Latn-BA" sz="2000" i="1" dirty="0" smtClean="0"/>
              <a:t>Nedovoljno razvijena infrastruktura</a:t>
            </a:r>
          </a:p>
          <a:p>
            <a:pPr marL="342900" indent="-342900">
              <a:buAutoNum type="arabicPeriod"/>
            </a:pPr>
            <a:r>
              <a:rPr lang="bs-Latn-BA" sz="2000" i="1" dirty="0" smtClean="0"/>
              <a:t>Odlazak mladih ljudi u urbana područja ili van granica države</a:t>
            </a:r>
          </a:p>
          <a:p>
            <a:pPr marL="342900" indent="-342900">
              <a:buAutoNum type="arabicPeriod"/>
            </a:pPr>
            <a:r>
              <a:rPr lang="bs-Latn-BA" sz="2000" i="1" dirty="0" smtClean="0"/>
              <a:t>Često neplansko iskorištavanje šuma</a:t>
            </a:r>
          </a:p>
          <a:p>
            <a:pPr marL="342900" indent="-342900">
              <a:buAutoNum type="arabicPeriod"/>
            </a:pPr>
            <a:r>
              <a:rPr lang="bs-Latn-BA" sz="2000" i="1" dirty="0" smtClean="0"/>
              <a:t>Nerazvijena i neplanska poljoprivredna proizvodnja</a:t>
            </a:r>
          </a:p>
          <a:p>
            <a:pPr marL="342900" indent="-342900">
              <a:buAutoNum type="arabicPeriod"/>
            </a:pPr>
            <a:r>
              <a:rPr lang="bs-Latn-BA" sz="2000" i="1" dirty="0" smtClean="0"/>
              <a:t>Usitnjene parcele, zastarjela mehanizacija</a:t>
            </a:r>
          </a:p>
          <a:p>
            <a:pPr marL="342900" indent="-342900">
              <a:buAutoNum type="arabicPeriod"/>
            </a:pPr>
            <a:r>
              <a:rPr lang="bs-Latn-BA" sz="2000" i="1" dirty="0" smtClean="0"/>
              <a:t>Nemotiviranost mladih ljudi da ostaju na selu</a:t>
            </a:r>
          </a:p>
          <a:p>
            <a:pPr marL="342900" indent="-342900">
              <a:buAutoNum type="arabicPeriod"/>
            </a:pPr>
            <a:r>
              <a:rPr lang="bs-Latn-BA" sz="2000" i="1" dirty="0" smtClean="0"/>
              <a:t> Otežan plasman proizvedenih poljoprivrednih proizvoda</a:t>
            </a:r>
          </a:p>
          <a:p>
            <a:pPr marL="342900" indent="-342900">
              <a:buAutoNum type="arabicPeriod"/>
            </a:pPr>
            <a:r>
              <a:rPr lang="bs-Latn-BA" sz="2000" i="1" dirty="0" smtClean="0"/>
              <a:t>Teško usvajanje novih tehnologija</a:t>
            </a:r>
          </a:p>
          <a:p>
            <a:pPr marL="342900" indent="-342900">
              <a:buAutoNum type="arabicPeriod"/>
            </a:pPr>
            <a:r>
              <a:rPr lang="bs-Latn-BA" sz="2000" i="1" dirty="0" smtClean="0"/>
              <a:t>....</a:t>
            </a:r>
          </a:p>
          <a:p>
            <a:pPr marL="342900" indent="-342900">
              <a:buAutoNum type="arabicPeriod"/>
            </a:pPr>
            <a:endParaRPr lang="bs-Latn-BA" sz="2000" i="1" dirty="0"/>
          </a:p>
        </p:txBody>
      </p:sp>
      <p:pic>
        <p:nvPicPr>
          <p:cNvPr id="1026" name="Picture 2" descr="Image result for smjesko slik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64" b="78882"/>
          <a:stretch/>
        </p:blipFill>
        <p:spPr bwMode="auto">
          <a:xfrm>
            <a:off x="850820" y="3058095"/>
            <a:ext cx="873453" cy="70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smjesko slik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48" b="78429"/>
          <a:stretch/>
        </p:blipFill>
        <p:spPr bwMode="auto">
          <a:xfrm>
            <a:off x="7630728" y="3086524"/>
            <a:ext cx="867855" cy="7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9058" y="163035"/>
            <a:ext cx="817479" cy="817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073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0" b="1960"/>
          <a:stretch/>
        </p:blipFill>
        <p:spPr bwMode="auto">
          <a:xfrm>
            <a:off x="1368739" y="36213"/>
            <a:ext cx="9753600" cy="676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07810" y="950614"/>
            <a:ext cx="6862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5400" b="1" dirty="0" smtClean="0">
                <a:solidFill>
                  <a:srgbClr val="996633"/>
                </a:solidFill>
                <a:latin typeface="Bradley Hand ITC" panose="03070402050302030203" pitchFamily="66" charset="0"/>
              </a:rPr>
              <a:t>HVALA ZA PAŽNJU!</a:t>
            </a:r>
            <a:endParaRPr lang="bs-Latn-BA" sz="5400" b="1" dirty="0">
              <a:solidFill>
                <a:srgbClr val="996633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4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048000" y="381001"/>
            <a:ext cx="4996881" cy="52322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 (</a:t>
            </a:r>
            <a:r>
              <a:rPr lang="hr-H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Linum usitatissimum</a:t>
            </a:r>
            <a:r>
              <a:rPr lang="hr-HR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)*</a:t>
            </a:r>
            <a:endParaRPr lang="en-US" sz="2800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2498725" y="1066800"/>
            <a:ext cx="48654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b="0" dirty="0">
                <a:solidFill>
                  <a:srgbClr val="000000"/>
                </a:solidFill>
              </a:rPr>
              <a:t>narodna imena: </a:t>
            </a:r>
            <a:r>
              <a:rPr lang="en-US" i="1" dirty="0" err="1">
                <a:solidFill>
                  <a:srgbClr val="000000"/>
                </a:solidFill>
              </a:rPr>
              <a:t>predivo</a:t>
            </a:r>
            <a:r>
              <a:rPr lang="en-US" i="1" dirty="0">
                <a:solidFill>
                  <a:srgbClr val="000000"/>
                </a:solidFill>
              </a:rPr>
              <a:t>, </a:t>
            </a:r>
            <a:r>
              <a:rPr lang="en-US" i="1" dirty="0" err="1">
                <a:solidFill>
                  <a:srgbClr val="000000"/>
                </a:solidFill>
              </a:rPr>
              <a:t>len</a:t>
            </a:r>
            <a:r>
              <a:rPr lang="en-US" i="1" dirty="0">
                <a:solidFill>
                  <a:srgbClr val="000000"/>
                </a:solidFill>
              </a:rPr>
              <a:t>, </a:t>
            </a:r>
            <a:r>
              <a:rPr lang="en-US" i="1" dirty="0" err="1">
                <a:solidFill>
                  <a:srgbClr val="000000"/>
                </a:solidFill>
              </a:rPr>
              <a:t>ćeten</a:t>
            </a:r>
            <a:r>
              <a:rPr lang="en-US" i="1" dirty="0">
                <a:solidFill>
                  <a:srgbClr val="000000"/>
                </a:solidFill>
              </a:rPr>
              <a:t>, </a:t>
            </a:r>
            <a:r>
              <a:rPr lang="en-US" i="1" dirty="0" err="1">
                <a:solidFill>
                  <a:srgbClr val="000000"/>
                </a:solidFill>
              </a:rPr>
              <a:t>kučina</a:t>
            </a:r>
            <a:r>
              <a:rPr lang="en-US" b="0" dirty="0">
                <a:solidFill>
                  <a:srgbClr val="000000"/>
                </a:solidFill>
              </a:rPr>
              <a:t>; </a:t>
            </a:r>
            <a:endParaRPr lang="bs-Latn-BA" b="0" dirty="0">
              <a:solidFill>
                <a:srgbClr val="000000"/>
              </a:solidFill>
            </a:endParaRP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8823325" y="64770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r-Latn-RS" b="0" u="sng">
              <a:solidFill>
                <a:srgbClr val="000000"/>
              </a:solidFill>
            </a:endParaRPr>
          </a:p>
        </p:txBody>
      </p:sp>
      <p:sp>
        <p:nvSpPr>
          <p:cNvPr id="6156" name="Text Box 14"/>
          <p:cNvSpPr txBox="1">
            <a:spLocks noChangeArrowheads="1"/>
          </p:cNvSpPr>
          <p:nvPr/>
        </p:nvSpPr>
        <p:spPr bwMode="auto">
          <a:xfrm>
            <a:off x="9448800" y="2209801"/>
            <a:ext cx="1073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s-Latn-BA" sz="2000">
                <a:solidFill>
                  <a:srgbClr val="000000"/>
                </a:solidFill>
              </a:rPr>
              <a:t>Značaj: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6157" name="Text Box 15"/>
          <p:cNvSpPr txBox="1">
            <a:spLocks noChangeArrowheads="1"/>
          </p:cNvSpPr>
          <p:nvPr/>
        </p:nvSpPr>
        <p:spPr bwMode="auto">
          <a:xfrm>
            <a:off x="9480550" y="2971801"/>
            <a:ext cx="12105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s-Latn-BA" sz="2000" b="0" dirty="0" smtClean="0">
                <a:solidFill>
                  <a:srgbClr val="000000"/>
                </a:solidFill>
              </a:rPr>
              <a:t>1. ulje</a:t>
            </a:r>
            <a:endParaRPr lang="bs-Latn-BA" sz="2000" b="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s-Latn-BA" sz="2000" b="0" dirty="0" smtClean="0">
                <a:solidFill>
                  <a:srgbClr val="000000"/>
                </a:solidFill>
              </a:rPr>
              <a:t>2. lijek</a:t>
            </a:r>
            <a:endParaRPr lang="bs-Latn-BA" sz="2000" b="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s-Latn-BA" sz="2000" b="0" dirty="0" smtClean="0">
                <a:solidFill>
                  <a:srgbClr val="000000"/>
                </a:solidFill>
              </a:rPr>
              <a:t>3. vlakno</a:t>
            </a:r>
            <a:endParaRPr lang="bs-Latn-BA" sz="2000" b="0" dirty="0">
              <a:solidFill>
                <a:srgbClr val="000000"/>
              </a:solidFill>
            </a:endParaRPr>
          </a:p>
        </p:txBody>
      </p:sp>
      <p:pic>
        <p:nvPicPr>
          <p:cNvPr id="14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9058" y="163035"/>
            <a:ext cx="817479" cy="817479"/>
          </a:xfrm>
          <a:prstGeom prst="rect">
            <a:avLst/>
          </a:prstGeom>
          <a:noFill/>
        </p:spPr>
      </p:pic>
      <p:pic>
        <p:nvPicPr>
          <p:cNvPr id="68610" name="Picture 2" descr="https://paleobay.in/wp-content/uploads/2016/10/flax-seed-benefi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517" y="1093695"/>
            <a:ext cx="7885401" cy="5468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302327" y="6530116"/>
            <a:ext cx="6410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i="1" dirty="0" smtClean="0"/>
              <a:t>(*najviše koristan; široko koristan – prevod latinskog naziva) </a:t>
            </a:r>
            <a:endParaRPr lang="bs-Latn-BA" i="1" dirty="0"/>
          </a:p>
        </p:txBody>
      </p:sp>
    </p:spTree>
    <p:extLst>
      <p:ext uri="{BB962C8B-B14F-4D97-AF65-F5344CB8AC3E}">
        <p14:creationId xmlns:p14="http://schemas.microsoft.com/office/powerpoint/2010/main" val="287209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6667" y="785903"/>
            <a:ext cx="7673832" cy="523220"/>
          </a:xfrm>
          <a:prstGeom prst="rect">
            <a:avLst/>
          </a:prstGeom>
          <a:solidFill>
            <a:srgbClr val="FFCC66"/>
          </a:solidFill>
          <a:ln>
            <a:solidFill>
              <a:srgbClr val="CC66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bs-Latn-B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PORIJEKLO I RASPROSTRANJENOST LANA</a:t>
            </a:r>
            <a:endParaRPr lang="bs-Latn-B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7986" y="1597633"/>
            <a:ext cx="11017760" cy="4119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500"/>
              </a:spcAft>
              <a:buFontTx/>
              <a:buChar char="-"/>
            </a:pPr>
            <a:r>
              <a:rPr lang="bs-Latn-BA" sz="2400" dirty="0" smtClean="0"/>
              <a:t>lan je jedna od najstarijih gajenih biljaka</a:t>
            </a:r>
          </a:p>
          <a:p>
            <a:pPr marL="285750" indent="-285750">
              <a:buFontTx/>
              <a:buChar char="-"/>
            </a:pPr>
            <a:r>
              <a:rPr lang="bs-Latn-BA" sz="2400" dirty="0"/>
              <a:t>a</a:t>
            </a:r>
            <a:r>
              <a:rPr lang="bs-Latn-BA" sz="2400" dirty="0" smtClean="0"/>
              <a:t>rheološke iskopine potvrđuju da je korišten za ishranu i </a:t>
            </a:r>
          </a:p>
          <a:p>
            <a:pPr marL="285750" indent="-285750">
              <a:spcAft>
                <a:spcPts val="500"/>
              </a:spcAft>
            </a:pPr>
            <a:r>
              <a:rPr lang="bs-Latn-BA" sz="2400" dirty="0" smtClean="0"/>
              <a:t>   za proizvodnju vlakna prije oko 9 000 godina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bs-Latn-BA" sz="2400" dirty="0" smtClean="0"/>
              <a:t>oko 1990. tih godina dolazi do “popularizacije” lana u ishrani jer je top biljka </a:t>
            </a:r>
          </a:p>
          <a:p>
            <a:pPr marL="285750" indent="-285750">
              <a:spcAft>
                <a:spcPts val="500"/>
              </a:spcAft>
            </a:pPr>
            <a:r>
              <a:rPr lang="bs-Latn-BA" sz="2400" dirty="0" smtClean="0"/>
              <a:t>   zdrave ishrane, ishrane vegana, vegetarijanaca, u raznim vrstama dijeta itd... </a:t>
            </a:r>
          </a:p>
          <a:p>
            <a:pPr marL="285750" indent="-285750">
              <a:spcAft>
                <a:spcPts val="500"/>
              </a:spcAft>
              <a:buFontTx/>
              <a:buChar char="-"/>
            </a:pPr>
            <a:r>
              <a:rPr lang="bs-Latn-BA" sz="2400" dirty="0"/>
              <a:t>d</a:t>
            </a:r>
            <a:r>
              <a:rPr lang="bs-Latn-BA" sz="2400" dirty="0" smtClean="0"/>
              <a:t>anas se uzgaja na svim kontinentima</a:t>
            </a:r>
          </a:p>
          <a:p>
            <a:pPr marL="285750" indent="-285750">
              <a:buFontTx/>
              <a:buChar char="-"/>
            </a:pPr>
            <a:r>
              <a:rPr lang="bs-Latn-BA" sz="2400" dirty="0" smtClean="0"/>
              <a:t>godišnja proizvodnja sjemena lana u </a:t>
            </a:r>
            <a:r>
              <a:rPr lang="bs-Latn-B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Svijetu</a:t>
            </a:r>
            <a:r>
              <a:rPr lang="bs-Latn-B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spcAft>
                <a:spcPts val="500"/>
              </a:spcAft>
            </a:pPr>
            <a:r>
              <a:rPr lang="bs-Latn-BA" sz="2400" dirty="0"/>
              <a:t> </a:t>
            </a:r>
            <a:r>
              <a:rPr lang="bs-Latn-BA" sz="2400" dirty="0" smtClean="0"/>
              <a:t>   2,93 miliona tona u 2016. godini (1,81 milion tona u 2010. godini)</a:t>
            </a:r>
          </a:p>
          <a:p>
            <a:pPr marL="342900" indent="-342900">
              <a:buFontTx/>
              <a:buChar char="-"/>
            </a:pPr>
            <a:r>
              <a:rPr lang="bs-Latn-BA" sz="2400" dirty="0"/>
              <a:t>g</a:t>
            </a:r>
            <a:r>
              <a:rPr lang="bs-Latn-BA" sz="2400" dirty="0" smtClean="0"/>
              <a:t>odišnja proizvodnja sjemena lana u </a:t>
            </a:r>
            <a:r>
              <a:rPr lang="bs-Latn-B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Evropi</a:t>
            </a:r>
            <a:r>
              <a:rPr lang="bs-Latn-BA" sz="2400" dirty="0" smtClean="0"/>
              <a:t>:</a:t>
            </a:r>
          </a:p>
          <a:p>
            <a:r>
              <a:rPr lang="bs-Latn-BA" sz="2400" dirty="0"/>
              <a:t> </a:t>
            </a:r>
            <a:r>
              <a:rPr lang="bs-Latn-BA" sz="2400" dirty="0" smtClean="0"/>
              <a:t>    919 732 tona u 2016. godinu (399 648 tona u 2010. godini)</a:t>
            </a:r>
            <a:endParaRPr lang="bs-Latn-BA" sz="2400" dirty="0"/>
          </a:p>
        </p:txBody>
      </p:sp>
      <p:pic>
        <p:nvPicPr>
          <p:cNvPr id="4" name="Picture 4" descr="https://www.proflowers.com/blog/wp-content/uploads/2016/01/blue-linum-usitatissim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9058" y="163035"/>
            <a:ext cx="817479" cy="817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09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5528</TotalTime>
  <Words>3988</Words>
  <Application>Microsoft Office PowerPoint</Application>
  <PresentationFormat>Custom</PresentationFormat>
  <Paragraphs>607</Paragraphs>
  <Slides>70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2" baseType="lpstr"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Drinic</cp:lastModifiedBy>
  <cp:revision>384</cp:revision>
  <cp:lastPrinted>2018-03-14T07:34:49Z</cp:lastPrinted>
  <dcterms:created xsi:type="dcterms:W3CDTF">2018-01-05T08:13:18Z</dcterms:created>
  <dcterms:modified xsi:type="dcterms:W3CDTF">2018-03-15T13:14:17Z</dcterms:modified>
</cp:coreProperties>
</file>